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47965D-3016-45E5-92AF-C6ACBB99A562}">
  <a:tblStyle styleId="{2A47965D-3016-45E5-92AF-C6ACBB99A5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334a16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334a16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3f243887b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23f243887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432cc2f7d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4432cc2f7d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3f243887b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23f243887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3f243887b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23f243887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3f243887b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23f243887b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3f243887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23f243887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3f243887b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23f243887b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3f243887b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23f243887b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3f243887b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23f243887b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3f243887b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23f243887b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334a1673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334a167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3f243887b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23f243887b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3f243887b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23f243887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334a1673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4334a1673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334a1673d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4334a1673d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334a1673d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4334a1673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334a1673d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4334a1673d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334a1673d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4334a1673d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334a1673d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4334a1673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3f243887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23f24388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6.png"/><Relationship Id="rId10" Type="http://schemas.openxmlformats.org/officeDocument/2006/relationships/image" Target="../media/image47.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6.png"/><Relationship Id="rId7" Type="http://schemas.openxmlformats.org/officeDocument/2006/relationships/image" Target="../media/image46.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42.png"/><Relationship Id="rId5" Type="http://schemas.openxmlformats.org/officeDocument/2006/relationships/hyperlink" Target="https://www.kaggle.com/datasets/yasserh/housing-prices-datas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9575" y="88950"/>
            <a:ext cx="8520600" cy="107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3900">
                <a:solidFill>
                  <a:srgbClr val="FF9900"/>
                </a:solidFill>
                <a:latin typeface="Times New Roman"/>
                <a:ea typeface="Times New Roman"/>
                <a:cs typeface="Times New Roman"/>
                <a:sym typeface="Times New Roman"/>
              </a:rPr>
              <a:t>Competition tasks and metrics</a:t>
            </a:r>
            <a:endParaRPr sz="3900">
              <a:solidFill>
                <a:srgbClr val="FF9900"/>
              </a:solidFill>
              <a:latin typeface="Times New Roman"/>
              <a:ea typeface="Times New Roman"/>
              <a:cs typeface="Times New Roman"/>
              <a:sym typeface="Times New Roman"/>
            </a:endParaRPr>
          </a:p>
        </p:txBody>
      </p:sp>
      <p:sp>
        <p:nvSpPr>
          <p:cNvPr id="55" name="Google Shape;55;p13"/>
          <p:cNvSpPr txBox="1"/>
          <p:nvPr>
            <p:ph idx="1" type="subTitle"/>
          </p:nvPr>
        </p:nvSpPr>
        <p:spPr>
          <a:xfrm>
            <a:off x="623400" y="453425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vi" sz="2600">
                <a:solidFill>
                  <a:schemeClr val="accent1"/>
                </a:solidFill>
                <a:latin typeface="Times New Roman"/>
                <a:ea typeface="Times New Roman"/>
                <a:cs typeface="Times New Roman"/>
                <a:sym typeface="Times New Roman"/>
              </a:rPr>
              <a:t>TA Hùng An</a:t>
            </a:r>
            <a:endParaRPr sz="2600">
              <a:solidFill>
                <a:schemeClr val="accent1"/>
              </a:solidFill>
              <a:latin typeface="Times New Roman"/>
              <a:ea typeface="Times New Roman"/>
              <a:cs typeface="Times New Roman"/>
              <a:sym typeface="Times New Roman"/>
            </a:endParaRPr>
          </a:p>
        </p:txBody>
      </p:sp>
      <p:sp>
        <p:nvSpPr>
          <p:cNvPr id="56" name="Google Shape;56;p13"/>
          <p:cNvSpPr/>
          <p:nvPr/>
        </p:nvSpPr>
        <p:spPr>
          <a:xfrm>
            <a:off x="78162" y="1166843"/>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7" name="Google Shape;57;p1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grpSp>
        <p:nvGrpSpPr>
          <p:cNvPr id="58" name="Google Shape;58;p13"/>
          <p:cNvGrpSpPr/>
          <p:nvPr/>
        </p:nvGrpSpPr>
        <p:grpSpPr>
          <a:xfrm>
            <a:off x="1236983" y="1527786"/>
            <a:ext cx="2604279" cy="2870545"/>
            <a:chOff x="4990325" y="1004250"/>
            <a:chExt cx="3616050" cy="4026575"/>
          </a:xfrm>
        </p:grpSpPr>
        <p:pic>
          <p:nvPicPr>
            <p:cNvPr id="59" name="Google Shape;59;p13"/>
            <p:cNvPicPr preferRelativeResize="0"/>
            <p:nvPr/>
          </p:nvPicPr>
          <p:blipFill>
            <a:blip r:embed="rId3">
              <a:alphaModFix/>
            </a:blip>
            <a:stretch>
              <a:fillRect/>
            </a:stretch>
          </p:blipFill>
          <p:spPr>
            <a:xfrm>
              <a:off x="4990325" y="1246837"/>
              <a:ext cx="2021650" cy="1767175"/>
            </a:xfrm>
            <a:prstGeom prst="rect">
              <a:avLst/>
            </a:prstGeom>
            <a:noFill/>
            <a:ln>
              <a:noFill/>
            </a:ln>
          </p:spPr>
        </p:pic>
        <p:pic>
          <p:nvPicPr>
            <p:cNvPr id="60" name="Google Shape;60;p13"/>
            <p:cNvPicPr preferRelativeResize="0"/>
            <p:nvPr/>
          </p:nvPicPr>
          <p:blipFill rotWithShape="1">
            <a:blip r:embed="rId4">
              <a:alphaModFix/>
            </a:blip>
            <a:srcRect b="0" l="0" r="0" t="1960"/>
            <a:stretch/>
          </p:blipFill>
          <p:spPr>
            <a:xfrm>
              <a:off x="7434800" y="1004250"/>
              <a:ext cx="1171575" cy="2315950"/>
            </a:xfrm>
            <a:prstGeom prst="rect">
              <a:avLst/>
            </a:prstGeom>
            <a:noFill/>
            <a:ln>
              <a:noFill/>
            </a:ln>
          </p:spPr>
        </p:pic>
        <p:pic>
          <p:nvPicPr>
            <p:cNvPr id="61" name="Google Shape;61;p13"/>
            <p:cNvPicPr preferRelativeResize="0"/>
            <p:nvPr/>
          </p:nvPicPr>
          <p:blipFill>
            <a:blip r:embed="rId5">
              <a:alphaModFix/>
            </a:blip>
            <a:stretch>
              <a:fillRect/>
            </a:stretch>
          </p:blipFill>
          <p:spPr>
            <a:xfrm>
              <a:off x="4990325" y="3322600"/>
              <a:ext cx="3546850" cy="1708225"/>
            </a:xfrm>
            <a:prstGeom prst="rect">
              <a:avLst/>
            </a:prstGeom>
            <a:noFill/>
            <a:ln>
              <a:noFill/>
            </a:ln>
          </p:spPr>
        </p:pic>
      </p:grpSp>
      <p:pic>
        <p:nvPicPr>
          <p:cNvPr id="62" name="Google Shape;62;p13"/>
          <p:cNvPicPr preferRelativeResize="0"/>
          <p:nvPr/>
        </p:nvPicPr>
        <p:blipFill>
          <a:blip r:embed="rId6">
            <a:alphaModFix/>
          </a:blip>
          <a:stretch>
            <a:fillRect/>
          </a:stretch>
        </p:blipFill>
        <p:spPr>
          <a:xfrm>
            <a:off x="5753225" y="1845525"/>
            <a:ext cx="1715200" cy="757725"/>
          </a:xfrm>
          <a:prstGeom prst="rect">
            <a:avLst/>
          </a:prstGeom>
          <a:noFill/>
          <a:ln>
            <a:noFill/>
          </a:ln>
        </p:spPr>
      </p:pic>
      <p:pic>
        <p:nvPicPr>
          <p:cNvPr id="63" name="Google Shape;63;p13"/>
          <p:cNvPicPr preferRelativeResize="0"/>
          <p:nvPr/>
        </p:nvPicPr>
        <p:blipFill rotWithShape="1">
          <a:blip r:embed="rId7">
            <a:alphaModFix/>
          </a:blip>
          <a:srcRect b="3512" l="0" r="0" t="0"/>
          <a:stretch/>
        </p:blipFill>
        <p:spPr>
          <a:xfrm>
            <a:off x="5736000" y="3281925"/>
            <a:ext cx="1749656" cy="75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2"/>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60" name="Google Shape;160;p22"/>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 Cost Function</a:t>
            </a:r>
            <a:endParaRPr sz="2000">
              <a:solidFill>
                <a:srgbClr val="0070C0"/>
              </a:solidFill>
              <a:latin typeface="Times New Roman"/>
              <a:ea typeface="Times New Roman"/>
              <a:cs typeface="Times New Roman"/>
              <a:sym typeface="Times New Roman"/>
            </a:endParaRPr>
          </a:p>
        </p:txBody>
      </p:sp>
      <p:sp>
        <p:nvSpPr>
          <p:cNvPr id="161" name="Google Shape;161;p22"/>
          <p:cNvSpPr txBox="1"/>
          <p:nvPr/>
        </p:nvSpPr>
        <p:spPr>
          <a:xfrm>
            <a:off x="1407625" y="4390975"/>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Tính toán trên toàn bộ dữ liệu (hoặc một phần từ tập dữ liệu) tính toán tổng hoặc trung bình độ lỗi của các điểm dữ liệu đang xét</a:t>
            </a:r>
            <a:endParaRPr>
              <a:solidFill>
                <a:srgbClr val="0070C0"/>
              </a:solidFill>
            </a:endParaRPr>
          </a:p>
        </p:txBody>
      </p:sp>
      <p:pic>
        <p:nvPicPr>
          <p:cNvPr id="162" name="Google Shape;162;p22"/>
          <p:cNvPicPr preferRelativeResize="0"/>
          <p:nvPr/>
        </p:nvPicPr>
        <p:blipFill>
          <a:blip r:embed="rId3">
            <a:alphaModFix/>
          </a:blip>
          <a:stretch>
            <a:fillRect/>
          </a:stretch>
        </p:blipFill>
        <p:spPr>
          <a:xfrm>
            <a:off x="4481175" y="1476550"/>
            <a:ext cx="3842100" cy="2867225"/>
          </a:xfrm>
          <a:prstGeom prst="rect">
            <a:avLst/>
          </a:prstGeom>
          <a:noFill/>
          <a:ln>
            <a:noFill/>
          </a:ln>
        </p:spPr>
      </p:pic>
      <p:pic>
        <p:nvPicPr>
          <p:cNvPr id="163" name="Google Shape;163;p22"/>
          <p:cNvPicPr preferRelativeResize="0"/>
          <p:nvPr/>
        </p:nvPicPr>
        <p:blipFill>
          <a:blip r:embed="rId4">
            <a:alphaModFix/>
          </a:blip>
          <a:stretch>
            <a:fillRect/>
          </a:stretch>
        </p:blipFill>
        <p:spPr>
          <a:xfrm>
            <a:off x="529275" y="1476550"/>
            <a:ext cx="3670630" cy="2867225"/>
          </a:xfrm>
          <a:prstGeom prst="rect">
            <a:avLst/>
          </a:prstGeom>
          <a:noFill/>
          <a:ln>
            <a:noFill/>
          </a:ln>
        </p:spPr>
      </p:pic>
      <p:sp>
        <p:nvSpPr>
          <p:cNvPr id="164" name="Google Shape;164;p22"/>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metrics </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23"/>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71" name="Google Shape;171;p23"/>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a:t>
            </a:r>
            <a:r>
              <a:rPr lang="vi" sz="2000">
                <a:solidFill>
                  <a:srgbClr val="0070C0"/>
                </a:solidFill>
                <a:latin typeface="Times New Roman"/>
                <a:ea typeface="Times New Roman"/>
                <a:cs typeface="Times New Roman"/>
                <a:sym typeface="Times New Roman"/>
              </a:rPr>
              <a:t>- </a:t>
            </a:r>
            <a:r>
              <a:rPr lang="vi" sz="2000">
                <a:solidFill>
                  <a:srgbClr val="0070C0"/>
                </a:solidFill>
                <a:latin typeface="Times New Roman"/>
                <a:ea typeface="Times New Roman"/>
                <a:cs typeface="Times New Roman"/>
                <a:sym typeface="Times New Roman"/>
              </a:rPr>
              <a:t>Objective </a:t>
            </a:r>
            <a:r>
              <a:rPr lang="vi" sz="2000">
                <a:solidFill>
                  <a:srgbClr val="0070C0"/>
                </a:solidFill>
                <a:latin typeface="Times New Roman"/>
                <a:ea typeface="Times New Roman"/>
                <a:cs typeface="Times New Roman"/>
                <a:sym typeface="Times New Roman"/>
              </a:rPr>
              <a:t>Function &amp; </a:t>
            </a:r>
            <a:r>
              <a:rPr lang="vi" sz="2000">
                <a:solidFill>
                  <a:srgbClr val="0070C0"/>
                </a:solidFill>
                <a:latin typeface="Times New Roman"/>
                <a:ea typeface="Times New Roman"/>
                <a:cs typeface="Times New Roman"/>
                <a:sym typeface="Times New Roman"/>
              </a:rPr>
              <a:t>Evaluation metric</a:t>
            </a:r>
            <a:endParaRPr sz="2000">
              <a:solidFill>
                <a:srgbClr val="0070C0"/>
              </a:solidFill>
              <a:latin typeface="Times New Roman"/>
              <a:ea typeface="Times New Roman"/>
              <a:cs typeface="Times New Roman"/>
              <a:sym typeface="Times New Roman"/>
            </a:endParaRPr>
          </a:p>
        </p:txBody>
      </p:sp>
      <p:sp>
        <p:nvSpPr>
          <p:cNvPr id="172" name="Google Shape;172;p23"/>
          <p:cNvSpPr txBox="1"/>
          <p:nvPr/>
        </p:nvSpPr>
        <p:spPr>
          <a:xfrm>
            <a:off x="119975" y="1386425"/>
            <a:ext cx="894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rgbClr val="0070C0"/>
                </a:solidFill>
              </a:rPr>
              <a:t>Objective Function: “is the </a:t>
            </a:r>
            <a:r>
              <a:rPr b="1" lang="vi">
                <a:solidFill>
                  <a:srgbClr val="0070C0"/>
                </a:solidFill>
              </a:rPr>
              <a:t>most general</a:t>
            </a:r>
            <a:r>
              <a:rPr lang="vi">
                <a:solidFill>
                  <a:srgbClr val="0070C0"/>
                </a:solidFill>
              </a:rPr>
              <a:t> (and safe-to-use) term </a:t>
            </a:r>
            <a:r>
              <a:rPr b="1" lang="vi">
                <a:solidFill>
                  <a:srgbClr val="0070C0"/>
                </a:solidFill>
              </a:rPr>
              <a:t>related</a:t>
            </a:r>
            <a:r>
              <a:rPr lang="vi">
                <a:solidFill>
                  <a:srgbClr val="0070C0"/>
                </a:solidFill>
              </a:rPr>
              <a:t> to the </a:t>
            </a:r>
            <a:r>
              <a:rPr b="1" lang="vi">
                <a:solidFill>
                  <a:srgbClr val="0070C0"/>
                </a:solidFill>
              </a:rPr>
              <a:t>scope</a:t>
            </a:r>
            <a:r>
              <a:rPr lang="vi">
                <a:solidFill>
                  <a:srgbClr val="0070C0"/>
                </a:solidFill>
              </a:rPr>
              <a:t> of </a:t>
            </a:r>
            <a:r>
              <a:rPr b="1" lang="vi">
                <a:solidFill>
                  <a:srgbClr val="0070C0"/>
                </a:solidFill>
              </a:rPr>
              <a:t>optimization</a:t>
            </a:r>
            <a:r>
              <a:rPr lang="vi">
                <a:solidFill>
                  <a:srgbClr val="0070C0"/>
                </a:solidFill>
              </a:rPr>
              <a:t> </a:t>
            </a:r>
            <a:r>
              <a:rPr b="1" lang="vi">
                <a:solidFill>
                  <a:srgbClr val="0070C0"/>
                </a:solidFill>
              </a:rPr>
              <a:t>during</a:t>
            </a:r>
            <a:r>
              <a:rPr lang="vi">
                <a:solidFill>
                  <a:srgbClr val="0070C0"/>
                </a:solidFill>
              </a:rPr>
              <a:t> </a:t>
            </a:r>
            <a:r>
              <a:rPr b="1" lang="vi">
                <a:solidFill>
                  <a:srgbClr val="0070C0"/>
                </a:solidFill>
              </a:rPr>
              <a:t>machine</a:t>
            </a:r>
            <a:r>
              <a:rPr lang="vi">
                <a:solidFill>
                  <a:srgbClr val="0070C0"/>
                </a:solidFill>
              </a:rPr>
              <a:t> </a:t>
            </a:r>
            <a:r>
              <a:rPr b="1" lang="vi">
                <a:solidFill>
                  <a:srgbClr val="0070C0"/>
                </a:solidFill>
              </a:rPr>
              <a:t>learning</a:t>
            </a:r>
            <a:r>
              <a:rPr lang="vi">
                <a:solidFill>
                  <a:srgbClr val="0070C0"/>
                </a:solidFill>
              </a:rPr>
              <a:t> </a:t>
            </a:r>
            <a:r>
              <a:rPr b="1" lang="vi">
                <a:solidFill>
                  <a:srgbClr val="0070C0"/>
                </a:solidFill>
              </a:rPr>
              <a:t>training</a:t>
            </a:r>
            <a:r>
              <a:rPr lang="vi">
                <a:solidFill>
                  <a:srgbClr val="0070C0"/>
                </a:solidFill>
              </a:rPr>
              <a:t>: it </a:t>
            </a:r>
            <a:r>
              <a:rPr b="1" lang="vi">
                <a:solidFill>
                  <a:srgbClr val="0070C0"/>
                </a:solidFill>
              </a:rPr>
              <a:t>comprises</a:t>
            </a:r>
            <a:r>
              <a:rPr lang="vi">
                <a:solidFill>
                  <a:srgbClr val="0070C0"/>
                </a:solidFill>
              </a:rPr>
              <a:t> </a:t>
            </a:r>
            <a:r>
              <a:rPr b="1" lang="vi">
                <a:solidFill>
                  <a:srgbClr val="0070C0"/>
                </a:solidFill>
              </a:rPr>
              <a:t>cost</a:t>
            </a:r>
            <a:r>
              <a:rPr lang="vi">
                <a:solidFill>
                  <a:srgbClr val="0070C0"/>
                </a:solidFill>
              </a:rPr>
              <a:t> </a:t>
            </a:r>
            <a:r>
              <a:rPr b="1" lang="vi">
                <a:solidFill>
                  <a:srgbClr val="0070C0"/>
                </a:solidFill>
              </a:rPr>
              <a:t>functions</a:t>
            </a:r>
            <a:r>
              <a:rPr lang="vi">
                <a:solidFill>
                  <a:srgbClr val="0070C0"/>
                </a:solidFill>
              </a:rPr>
              <a:t>, </a:t>
            </a:r>
            <a:r>
              <a:rPr b="1" lang="vi">
                <a:solidFill>
                  <a:srgbClr val="0070C0"/>
                </a:solidFill>
              </a:rPr>
              <a:t>but</a:t>
            </a:r>
            <a:r>
              <a:rPr lang="vi">
                <a:solidFill>
                  <a:srgbClr val="0070C0"/>
                </a:solidFill>
              </a:rPr>
              <a:t> it is </a:t>
            </a:r>
            <a:r>
              <a:rPr b="1" lang="vi">
                <a:solidFill>
                  <a:srgbClr val="0070C0"/>
                </a:solidFill>
              </a:rPr>
              <a:t>not</a:t>
            </a:r>
            <a:r>
              <a:rPr lang="vi">
                <a:solidFill>
                  <a:srgbClr val="0070C0"/>
                </a:solidFill>
              </a:rPr>
              <a:t> </a:t>
            </a:r>
            <a:r>
              <a:rPr b="1" lang="vi">
                <a:solidFill>
                  <a:srgbClr val="0070C0"/>
                </a:solidFill>
              </a:rPr>
              <a:t>limited</a:t>
            </a:r>
            <a:r>
              <a:rPr lang="vi">
                <a:solidFill>
                  <a:srgbClr val="0070C0"/>
                </a:solidFill>
              </a:rPr>
              <a:t> to them“ - Kaggle book </a:t>
            </a:r>
            <a:endParaRPr>
              <a:solidFill>
                <a:srgbClr val="0070C0"/>
              </a:solidFill>
            </a:endParaRPr>
          </a:p>
        </p:txBody>
      </p:sp>
      <p:sp>
        <p:nvSpPr>
          <p:cNvPr id="173" name="Google Shape;173;p23"/>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 </a:t>
            </a:r>
            <a:endParaRPr b="1">
              <a:solidFill>
                <a:srgbClr val="EF8600"/>
              </a:solidFill>
              <a:latin typeface="Times New Roman"/>
              <a:ea typeface="Times New Roman"/>
              <a:cs typeface="Times New Roman"/>
              <a:sym typeface="Times New Roman"/>
            </a:endParaRPr>
          </a:p>
        </p:txBody>
      </p:sp>
      <p:graphicFrame>
        <p:nvGraphicFramePr>
          <p:cNvPr id="174" name="Google Shape;174;p23"/>
          <p:cNvGraphicFramePr/>
          <p:nvPr/>
        </p:nvGraphicFramePr>
        <p:xfrm>
          <a:off x="495850" y="2215770"/>
          <a:ext cx="3000000" cy="3000000"/>
        </p:xfrm>
        <a:graphic>
          <a:graphicData uri="http://schemas.openxmlformats.org/drawingml/2006/table">
            <a:tbl>
              <a:tblPr>
                <a:noFill/>
                <a:tableStyleId>{2A47965D-3016-45E5-92AF-C6ACBB99A562}</a:tableStyleId>
              </a:tblPr>
              <a:tblGrid>
                <a:gridCol w="3891000"/>
                <a:gridCol w="4263000"/>
              </a:tblGrid>
              <a:tr h="408750">
                <a:tc>
                  <a:txBody>
                    <a:bodyPr/>
                    <a:lstStyle/>
                    <a:p>
                      <a:pPr indent="0" lvl="0" marL="0" rtl="0" algn="ctr">
                        <a:spcBef>
                          <a:spcPts val="0"/>
                        </a:spcBef>
                        <a:spcAft>
                          <a:spcPts val="0"/>
                        </a:spcAft>
                        <a:buNone/>
                      </a:pPr>
                      <a:r>
                        <a:rPr b="1" lang="vi">
                          <a:solidFill>
                            <a:srgbClr val="0070C0"/>
                          </a:solidFill>
                        </a:rPr>
                        <a:t>Objective Function</a:t>
                      </a:r>
                      <a:endParaRPr b="1">
                        <a:solidFill>
                          <a:srgbClr val="0070C0"/>
                        </a:solidFill>
                      </a:endParaRPr>
                    </a:p>
                  </a:txBody>
                  <a:tcPr marT="91425" marB="91425" marR="91425" marL="91425"/>
                </a:tc>
                <a:tc>
                  <a:txBody>
                    <a:bodyPr/>
                    <a:lstStyle/>
                    <a:p>
                      <a:pPr indent="0" lvl="0" marL="0" rtl="0" algn="ctr">
                        <a:spcBef>
                          <a:spcPts val="0"/>
                        </a:spcBef>
                        <a:spcAft>
                          <a:spcPts val="0"/>
                        </a:spcAft>
                        <a:buNone/>
                      </a:pPr>
                      <a:r>
                        <a:rPr b="1" lang="vi">
                          <a:solidFill>
                            <a:srgbClr val="0070C0"/>
                          </a:solidFill>
                        </a:rPr>
                        <a:t>Evaluation metric</a:t>
                      </a:r>
                      <a:endParaRPr b="1">
                        <a:solidFill>
                          <a:srgbClr val="0070C0"/>
                        </a:solidFill>
                      </a:endParaRPr>
                    </a:p>
                  </a:txBody>
                  <a:tcPr marT="91425" marB="91425" marR="91425" marL="91425"/>
                </a:tc>
              </a:tr>
              <a:tr h="609575">
                <a:tc>
                  <a:txBody>
                    <a:bodyPr/>
                    <a:lstStyle/>
                    <a:p>
                      <a:pPr indent="0" lvl="0" marL="0" rtl="0" algn="l">
                        <a:spcBef>
                          <a:spcPts val="0"/>
                        </a:spcBef>
                        <a:spcAft>
                          <a:spcPts val="0"/>
                        </a:spcAft>
                        <a:buNone/>
                      </a:pPr>
                      <a:r>
                        <a:rPr lang="vi">
                          <a:solidFill>
                            <a:srgbClr val="0070C0"/>
                          </a:solidFill>
                        </a:rPr>
                        <a:t>- </a:t>
                      </a:r>
                      <a:r>
                        <a:rPr lang="vi">
                          <a:solidFill>
                            <a:srgbClr val="0070C0"/>
                          </a:solidFill>
                        </a:rPr>
                        <a:t>Tham gia vào quá trình training </a:t>
                      </a:r>
                      <a:endParaRPr>
                        <a:solidFill>
                          <a:srgbClr val="0070C0"/>
                        </a:solidFill>
                      </a:endParaRPr>
                    </a:p>
                    <a:p>
                      <a:pPr indent="0" lvl="0" marL="0" rtl="0" algn="l">
                        <a:spcBef>
                          <a:spcPts val="0"/>
                        </a:spcBef>
                        <a:spcAft>
                          <a:spcPts val="0"/>
                        </a:spcAft>
                        <a:buNone/>
                      </a:pPr>
                      <a:r>
                        <a:rPr lang="vi">
                          <a:solidFill>
                            <a:srgbClr val="0070C0"/>
                          </a:solidFill>
                        </a:rPr>
                        <a:t>(error minimization / score maximization)</a:t>
                      </a:r>
                      <a:endParaRPr>
                        <a:solidFill>
                          <a:srgbClr val="0070C0"/>
                        </a:solidFill>
                      </a:endParaRPr>
                    </a:p>
                  </a:txBody>
                  <a:tcPr marT="91425" marB="91425" marR="91425" marL="91425"/>
                </a:tc>
                <a:tc>
                  <a:txBody>
                    <a:bodyPr/>
                    <a:lstStyle/>
                    <a:p>
                      <a:pPr indent="0" lvl="0" marL="0" rtl="0" algn="l">
                        <a:spcBef>
                          <a:spcPts val="0"/>
                        </a:spcBef>
                        <a:spcAft>
                          <a:spcPts val="0"/>
                        </a:spcAft>
                        <a:buNone/>
                      </a:pPr>
                      <a:r>
                        <a:rPr lang="vi">
                          <a:solidFill>
                            <a:srgbClr val="0070C0"/>
                          </a:solidFill>
                        </a:rPr>
                        <a:t>- </a:t>
                      </a:r>
                      <a:r>
                        <a:rPr b="1" lang="vi">
                          <a:solidFill>
                            <a:srgbClr val="0070C0"/>
                          </a:solidFill>
                        </a:rPr>
                        <a:t>Không</a:t>
                      </a:r>
                      <a:r>
                        <a:rPr lang="vi">
                          <a:solidFill>
                            <a:srgbClr val="0070C0"/>
                          </a:solidFill>
                        </a:rPr>
                        <a:t> tham gia vào quá trình training </a:t>
                      </a:r>
                      <a:endParaRPr>
                        <a:solidFill>
                          <a:srgbClr val="0070C0"/>
                        </a:solidFill>
                      </a:endParaRPr>
                    </a:p>
                    <a:p>
                      <a:pPr indent="0" lvl="0" marL="0" rtl="0" algn="l">
                        <a:spcBef>
                          <a:spcPts val="0"/>
                        </a:spcBef>
                        <a:spcAft>
                          <a:spcPts val="0"/>
                        </a:spcAft>
                        <a:buNone/>
                      </a:pPr>
                      <a:r>
                        <a:rPr lang="vi">
                          <a:solidFill>
                            <a:srgbClr val="0070C0"/>
                          </a:solidFill>
                        </a:rPr>
                        <a:t>(cung cấp score sau quá trình training)</a:t>
                      </a:r>
                      <a:endParaRPr>
                        <a:solidFill>
                          <a:srgbClr val="0070C0"/>
                        </a:solidFill>
                      </a:endParaRPr>
                    </a:p>
                  </a:txBody>
                  <a:tcPr marT="91425" marB="91425" marR="91425" marL="91425"/>
                </a:tc>
              </a:tr>
              <a:tr h="387800">
                <a:tc>
                  <a:txBody>
                    <a:bodyPr/>
                    <a:lstStyle/>
                    <a:p>
                      <a:pPr indent="0" lvl="0" marL="0" rtl="0" algn="l">
                        <a:spcBef>
                          <a:spcPts val="0"/>
                        </a:spcBef>
                        <a:spcAft>
                          <a:spcPts val="0"/>
                        </a:spcAft>
                        <a:buNone/>
                      </a:pPr>
                      <a:r>
                        <a:rPr lang="vi">
                          <a:solidFill>
                            <a:srgbClr val="0070C0"/>
                          </a:solidFill>
                        </a:rPr>
                        <a:t>- Ảnh hưởng đến quá trình học của model </a:t>
                      </a:r>
                      <a:endParaRPr>
                        <a:solidFill>
                          <a:srgbClr val="0070C0"/>
                        </a:solidFill>
                      </a:endParaRPr>
                    </a:p>
                  </a:txBody>
                  <a:tcPr marT="91425" marB="91425" marR="91425" marL="91425"/>
                </a:tc>
                <a:tc>
                  <a:txBody>
                    <a:bodyPr/>
                    <a:lstStyle/>
                    <a:p>
                      <a:pPr indent="0" lvl="0" marL="0" rtl="0" algn="l">
                        <a:spcBef>
                          <a:spcPts val="0"/>
                        </a:spcBef>
                        <a:spcAft>
                          <a:spcPts val="0"/>
                        </a:spcAft>
                        <a:buNone/>
                      </a:pPr>
                      <a:r>
                        <a:rPr lang="vi">
                          <a:solidFill>
                            <a:srgbClr val="0070C0"/>
                          </a:solidFill>
                        </a:rPr>
                        <a:t>- </a:t>
                      </a:r>
                      <a:r>
                        <a:rPr b="1" lang="vi">
                          <a:solidFill>
                            <a:srgbClr val="0070C0"/>
                          </a:solidFill>
                        </a:rPr>
                        <a:t>Không</a:t>
                      </a:r>
                      <a:r>
                        <a:rPr lang="vi">
                          <a:solidFill>
                            <a:srgbClr val="0070C0"/>
                          </a:solidFill>
                        </a:rPr>
                        <a:t> ảnh hưởng đến quá trình học của model </a:t>
                      </a:r>
                      <a:endParaRPr>
                        <a:solidFill>
                          <a:srgbClr val="0070C0"/>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24"/>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81" name="Google Shape;181;p24"/>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 Objective Function &amp; Evaluation metric</a:t>
            </a:r>
            <a:endParaRPr sz="2000">
              <a:solidFill>
                <a:srgbClr val="0070C0"/>
              </a:solidFill>
              <a:latin typeface="Times New Roman"/>
              <a:ea typeface="Times New Roman"/>
              <a:cs typeface="Times New Roman"/>
              <a:sym typeface="Times New Roman"/>
            </a:endParaRPr>
          </a:p>
        </p:txBody>
      </p:sp>
      <p:sp>
        <p:nvSpPr>
          <p:cNvPr id="182" name="Google Shape;182;p24"/>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 </a:t>
            </a:r>
            <a:endParaRPr b="1">
              <a:solidFill>
                <a:srgbClr val="EF8600"/>
              </a:solidFill>
              <a:latin typeface="Times New Roman"/>
              <a:ea typeface="Times New Roman"/>
              <a:cs typeface="Times New Roman"/>
              <a:sym typeface="Times New Roman"/>
            </a:endParaRPr>
          </a:p>
        </p:txBody>
      </p:sp>
      <p:grpSp>
        <p:nvGrpSpPr>
          <p:cNvPr id="183" name="Google Shape;183;p24"/>
          <p:cNvGrpSpPr/>
          <p:nvPr/>
        </p:nvGrpSpPr>
        <p:grpSpPr>
          <a:xfrm>
            <a:off x="619315" y="1409312"/>
            <a:ext cx="7821764" cy="3634253"/>
            <a:chOff x="311700" y="1399925"/>
            <a:chExt cx="7807710" cy="3715245"/>
          </a:xfrm>
        </p:grpSpPr>
        <p:pic>
          <p:nvPicPr>
            <p:cNvPr id="184" name="Google Shape;184;p24"/>
            <p:cNvPicPr preferRelativeResize="0"/>
            <p:nvPr/>
          </p:nvPicPr>
          <p:blipFill>
            <a:blip r:embed="rId3">
              <a:alphaModFix/>
            </a:blip>
            <a:stretch>
              <a:fillRect/>
            </a:stretch>
          </p:blipFill>
          <p:spPr>
            <a:xfrm>
              <a:off x="311700" y="1845002"/>
              <a:ext cx="1157468" cy="1084687"/>
            </a:xfrm>
            <a:prstGeom prst="rect">
              <a:avLst/>
            </a:prstGeom>
            <a:noFill/>
            <a:ln>
              <a:noFill/>
            </a:ln>
          </p:spPr>
        </p:pic>
        <p:pic>
          <p:nvPicPr>
            <p:cNvPr descr="bs00580_" id="185" name="Google Shape;185;p24"/>
            <p:cNvPicPr preferRelativeResize="0"/>
            <p:nvPr/>
          </p:nvPicPr>
          <p:blipFill rotWithShape="1">
            <a:blip r:embed="rId4">
              <a:alphaModFix/>
            </a:blip>
            <a:srcRect b="0" l="0" r="0" t="0"/>
            <a:stretch/>
          </p:blipFill>
          <p:spPr>
            <a:xfrm>
              <a:off x="311700" y="3944419"/>
              <a:ext cx="1048827" cy="799892"/>
            </a:xfrm>
            <a:prstGeom prst="rect">
              <a:avLst/>
            </a:prstGeom>
            <a:noFill/>
            <a:ln>
              <a:noFill/>
            </a:ln>
          </p:spPr>
        </p:pic>
        <p:grpSp>
          <p:nvGrpSpPr>
            <p:cNvPr id="186" name="Google Shape;186;p24"/>
            <p:cNvGrpSpPr/>
            <p:nvPr/>
          </p:nvGrpSpPr>
          <p:grpSpPr>
            <a:xfrm>
              <a:off x="2481450" y="1923616"/>
              <a:ext cx="1031112" cy="927471"/>
              <a:chOff x="3094725" y="1101925"/>
              <a:chExt cx="1125300" cy="1117300"/>
            </a:xfrm>
          </p:grpSpPr>
          <p:pic>
            <p:nvPicPr>
              <p:cNvPr id="187" name="Google Shape;187;p24"/>
              <p:cNvPicPr preferRelativeResize="0"/>
              <p:nvPr/>
            </p:nvPicPr>
            <p:blipFill>
              <a:blip r:embed="rId5">
                <a:alphaModFix/>
              </a:blip>
              <a:stretch>
                <a:fillRect/>
              </a:stretch>
            </p:blipFill>
            <p:spPr>
              <a:xfrm>
                <a:off x="3094725" y="1101925"/>
                <a:ext cx="699875" cy="778825"/>
              </a:xfrm>
              <a:prstGeom prst="rect">
                <a:avLst/>
              </a:prstGeom>
              <a:noFill/>
              <a:ln>
                <a:noFill/>
              </a:ln>
            </p:spPr>
          </p:pic>
          <p:pic>
            <p:nvPicPr>
              <p:cNvPr id="188" name="Google Shape;188;p24"/>
              <p:cNvPicPr preferRelativeResize="0"/>
              <p:nvPr/>
            </p:nvPicPr>
            <p:blipFill>
              <a:blip r:embed="rId6">
                <a:alphaModFix/>
              </a:blip>
              <a:stretch>
                <a:fillRect/>
              </a:stretch>
            </p:blipFill>
            <p:spPr>
              <a:xfrm>
                <a:off x="3360700" y="1231220"/>
                <a:ext cx="571179" cy="727500"/>
              </a:xfrm>
              <a:prstGeom prst="rect">
                <a:avLst/>
              </a:prstGeom>
              <a:noFill/>
              <a:ln>
                <a:noFill/>
              </a:ln>
            </p:spPr>
          </p:pic>
          <p:pic>
            <p:nvPicPr>
              <p:cNvPr id="189" name="Google Shape;189;p24"/>
              <p:cNvPicPr preferRelativeResize="0"/>
              <p:nvPr/>
            </p:nvPicPr>
            <p:blipFill>
              <a:blip r:embed="rId7">
                <a:alphaModFix/>
              </a:blip>
              <a:stretch>
                <a:fillRect/>
              </a:stretch>
            </p:blipFill>
            <p:spPr>
              <a:xfrm>
                <a:off x="3503375" y="1368850"/>
                <a:ext cx="571175" cy="708718"/>
              </a:xfrm>
              <a:prstGeom prst="rect">
                <a:avLst/>
              </a:prstGeom>
              <a:noFill/>
              <a:ln>
                <a:noFill/>
              </a:ln>
            </p:spPr>
          </p:pic>
          <p:pic>
            <p:nvPicPr>
              <p:cNvPr id="190" name="Google Shape;190;p24"/>
              <p:cNvPicPr preferRelativeResize="0"/>
              <p:nvPr/>
            </p:nvPicPr>
            <p:blipFill>
              <a:blip r:embed="rId8">
                <a:alphaModFix/>
              </a:blip>
              <a:stretch>
                <a:fillRect/>
              </a:stretch>
            </p:blipFill>
            <p:spPr>
              <a:xfrm>
                <a:off x="3648850" y="1515561"/>
                <a:ext cx="571175" cy="703664"/>
              </a:xfrm>
              <a:prstGeom prst="rect">
                <a:avLst/>
              </a:prstGeom>
              <a:noFill/>
              <a:ln>
                <a:noFill/>
              </a:ln>
            </p:spPr>
          </p:pic>
        </p:grpSp>
        <p:pic>
          <p:nvPicPr>
            <p:cNvPr id="191" name="Google Shape;191;p24"/>
            <p:cNvPicPr preferRelativeResize="0"/>
            <p:nvPr/>
          </p:nvPicPr>
          <p:blipFill>
            <a:blip r:embed="rId9">
              <a:alphaModFix/>
            </a:blip>
            <a:stretch>
              <a:fillRect/>
            </a:stretch>
          </p:blipFill>
          <p:spPr>
            <a:xfrm>
              <a:off x="4525112" y="1872582"/>
              <a:ext cx="1202323" cy="893018"/>
            </a:xfrm>
            <a:prstGeom prst="rect">
              <a:avLst/>
            </a:prstGeom>
            <a:noFill/>
            <a:ln>
              <a:noFill/>
            </a:ln>
          </p:spPr>
        </p:pic>
        <p:pic>
          <p:nvPicPr>
            <p:cNvPr id="192" name="Google Shape;192;p24"/>
            <p:cNvPicPr preferRelativeResize="0"/>
            <p:nvPr/>
          </p:nvPicPr>
          <p:blipFill>
            <a:blip r:embed="rId10">
              <a:alphaModFix/>
            </a:blip>
            <a:stretch>
              <a:fillRect/>
            </a:stretch>
          </p:blipFill>
          <p:spPr>
            <a:xfrm>
              <a:off x="6739837" y="1989426"/>
              <a:ext cx="1202323" cy="722040"/>
            </a:xfrm>
            <a:prstGeom prst="rect">
              <a:avLst/>
            </a:prstGeom>
            <a:noFill/>
            <a:ln>
              <a:noFill/>
            </a:ln>
          </p:spPr>
        </p:pic>
        <p:cxnSp>
          <p:nvCxnSpPr>
            <p:cNvPr id="193" name="Google Shape;193;p24"/>
            <p:cNvCxnSpPr/>
            <p:nvPr/>
          </p:nvCxnSpPr>
          <p:spPr>
            <a:xfrm>
              <a:off x="1671461" y="2387345"/>
              <a:ext cx="607800" cy="0"/>
            </a:xfrm>
            <a:prstGeom prst="straightConnector1">
              <a:avLst/>
            </a:prstGeom>
            <a:noFill/>
            <a:ln cap="flat" cmpd="sng" w="9525">
              <a:solidFill>
                <a:srgbClr val="595959"/>
              </a:solidFill>
              <a:prstDash val="solid"/>
              <a:round/>
              <a:headEnd len="med" w="med" type="none"/>
              <a:tailEnd len="med" w="med" type="triangle"/>
            </a:ln>
          </p:spPr>
        </p:cxnSp>
        <p:cxnSp>
          <p:nvCxnSpPr>
            <p:cNvPr id="194" name="Google Shape;194;p24"/>
            <p:cNvCxnSpPr/>
            <p:nvPr/>
          </p:nvCxnSpPr>
          <p:spPr>
            <a:xfrm>
              <a:off x="3715014" y="2387345"/>
              <a:ext cx="607800" cy="0"/>
            </a:xfrm>
            <a:prstGeom prst="straightConnector1">
              <a:avLst/>
            </a:prstGeom>
            <a:noFill/>
            <a:ln cap="flat" cmpd="sng" w="9525">
              <a:solidFill>
                <a:srgbClr val="595959"/>
              </a:solidFill>
              <a:prstDash val="solid"/>
              <a:round/>
              <a:headEnd len="med" w="med" type="none"/>
              <a:tailEnd len="med" w="med" type="triangle"/>
            </a:ln>
          </p:spPr>
        </p:cxnSp>
        <p:cxnSp>
          <p:nvCxnSpPr>
            <p:cNvPr id="195" name="Google Shape;195;p24"/>
            <p:cNvCxnSpPr/>
            <p:nvPr/>
          </p:nvCxnSpPr>
          <p:spPr>
            <a:xfrm>
              <a:off x="5929728" y="2387345"/>
              <a:ext cx="607800" cy="0"/>
            </a:xfrm>
            <a:prstGeom prst="straightConnector1">
              <a:avLst/>
            </a:prstGeom>
            <a:noFill/>
            <a:ln cap="flat" cmpd="sng" w="9525">
              <a:solidFill>
                <a:srgbClr val="595959"/>
              </a:solidFill>
              <a:prstDash val="solid"/>
              <a:round/>
              <a:headEnd len="med" w="med" type="none"/>
              <a:tailEnd len="med" w="med" type="triangle"/>
            </a:ln>
          </p:spPr>
        </p:cxnSp>
        <p:sp>
          <p:nvSpPr>
            <p:cNvPr id="196" name="Google Shape;196;p24"/>
            <p:cNvSpPr txBox="1"/>
            <p:nvPr/>
          </p:nvSpPr>
          <p:spPr>
            <a:xfrm>
              <a:off x="1759006" y="2112764"/>
              <a:ext cx="6078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100">
                  <a:solidFill>
                    <a:srgbClr val="4285F4"/>
                  </a:solidFill>
                  <a:latin typeface="Times New Roman"/>
                  <a:ea typeface="Times New Roman"/>
                  <a:cs typeface="Times New Roman"/>
                  <a:sym typeface="Times New Roman"/>
                </a:rPr>
                <a:t>học</a:t>
              </a:r>
              <a:endParaRPr sz="1100">
                <a:solidFill>
                  <a:srgbClr val="4285F4"/>
                </a:solidFill>
                <a:latin typeface="Times New Roman"/>
                <a:ea typeface="Times New Roman"/>
                <a:cs typeface="Times New Roman"/>
                <a:sym typeface="Times New Roman"/>
              </a:endParaRPr>
            </a:p>
          </p:txBody>
        </p:sp>
        <p:sp>
          <p:nvSpPr>
            <p:cNvPr id="197" name="Google Shape;197;p24"/>
            <p:cNvSpPr txBox="1"/>
            <p:nvPr/>
          </p:nvSpPr>
          <p:spPr>
            <a:xfrm>
              <a:off x="3714928" y="2141039"/>
              <a:ext cx="607800" cy="50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A86E8"/>
                  </a:solidFill>
                  <a:latin typeface="Times New Roman"/>
                  <a:ea typeface="Times New Roman"/>
                  <a:cs typeface="Times New Roman"/>
                  <a:sym typeface="Times New Roman"/>
                </a:rPr>
                <a:t>làm bài kiểm tra  </a:t>
              </a:r>
              <a:endParaRPr sz="1000">
                <a:solidFill>
                  <a:srgbClr val="4A86E8"/>
                </a:solidFill>
                <a:latin typeface="Times New Roman"/>
                <a:ea typeface="Times New Roman"/>
                <a:cs typeface="Times New Roman"/>
                <a:sym typeface="Times New Roman"/>
              </a:endParaRPr>
            </a:p>
          </p:txBody>
        </p:sp>
        <p:sp>
          <p:nvSpPr>
            <p:cNvPr id="198" name="Google Shape;198;p24"/>
            <p:cNvSpPr txBox="1"/>
            <p:nvPr/>
          </p:nvSpPr>
          <p:spPr>
            <a:xfrm>
              <a:off x="6024786" y="2148547"/>
              <a:ext cx="6078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A86E8"/>
                  </a:solidFill>
                  <a:latin typeface="Times New Roman"/>
                  <a:ea typeface="Times New Roman"/>
                  <a:cs typeface="Times New Roman"/>
                  <a:sym typeface="Times New Roman"/>
                </a:rPr>
                <a:t>thi</a:t>
              </a:r>
              <a:endParaRPr sz="1000">
                <a:solidFill>
                  <a:srgbClr val="4A86E8"/>
                </a:solidFill>
                <a:latin typeface="Times New Roman"/>
                <a:ea typeface="Times New Roman"/>
                <a:cs typeface="Times New Roman"/>
                <a:sym typeface="Times New Roman"/>
              </a:endParaRPr>
            </a:p>
          </p:txBody>
        </p:sp>
        <p:sp>
          <p:nvSpPr>
            <p:cNvPr id="199" name="Google Shape;199;p24"/>
            <p:cNvSpPr txBox="1"/>
            <p:nvPr/>
          </p:nvSpPr>
          <p:spPr>
            <a:xfrm>
              <a:off x="311700" y="4705970"/>
              <a:ext cx="3911700" cy="4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rgbClr val="4285F4"/>
                  </a:solidFill>
                  <a:latin typeface="Times New Roman"/>
                  <a:ea typeface="Times New Roman"/>
                  <a:cs typeface="Times New Roman"/>
                  <a:sym typeface="Times New Roman"/>
                </a:rPr>
                <a:t>Máy tính </a:t>
              </a:r>
              <a:endParaRPr>
                <a:solidFill>
                  <a:srgbClr val="4285F4"/>
                </a:solidFill>
                <a:latin typeface="Times New Roman"/>
                <a:ea typeface="Times New Roman"/>
                <a:cs typeface="Times New Roman"/>
                <a:sym typeface="Times New Roman"/>
              </a:endParaRPr>
            </a:p>
          </p:txBody>
        </p:sp>
        <p:sp>
          <p:nvSpPr>
            <p:cNvPr id="200" name="Google Shape;200;p24"/>
            <p:cNvSpPr txBox="1"/>
            <p:nvPr/>
          </p:nvSpPr>
          <p:spPr>
            <a:xfrm>
              <a:off x="2481548" y="2856750"/>
              <a:ext cx="1445700" cy="3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200">
                  <a:solidFill>
                    <a:srgbClr val="4285F4"/>
                  </a:solidFill>
                  <a:latin typeface="Times New Roman"/>
                  <a:ea typeface="Times New Roman"/>
                  <a:cs typeface="Times New Roman"/>
                  <a:sym typeface="Times New Roman"/>
                </a:rPr>
                <a:t>Bài giảng trên lớp</a:t>
              </a:r>
              <a:endParaRPr sz="1200">
                <a:solidFill>
                  <a:srgbClr val="4285F4"/>
                </a:solidFill>
                <a:latin typeface="Times New Roman"/>
                <a:ea typeface="Times New Roman"/>
                <a:cs typeface="Times New Roman"/>
                <a:sym typeface="Times New Roman"/>
              </a:endParaRPr>
            </a:p>
          </p:txBody>
        </p:sp>
        <p:sp>
          <p:nvSpPr>
            <p:cNvPr id="201" name="Google Shape;201;p24"/>
            <p:cNvSpPr txBox="1"/>
            <p:nvPr/>
          </p:nvSpPr>
          <p:spPr>
            <a:xfrm>
              <a:off x="4547448" y="2856744"/>
              <a:ext cx="1157700" cy="3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200">
                  <a:solidFill>
                    <a:srgbClr val="4A86E8"/>
                  </a:solidFill>
                  <a:latin typeface="Times New Roman"/>
                  <a:ea typeface="Times New Roman"/>
                  <a:cs typeface="Times New Roman"/>
                  <a:sym typeface="Times New Roman"/>
                </a:rPr>
                <a:t>đề thi mẫu</a:t>
              </a:r>
              <a:endParaRPr sz="1200">
                <a:solidFill>
                  <a:srgbClr val="4A86E8"/>
                </a:solidFill>
                <a:latin typeface="Times New Roman"/>
                <a:ea typeface="Times New Roman"/>
                <a:cs typeface="Times New Roman"/>
                <a:sym typeface="Times New Roman"/>
              </a:endParaRPr>
            </a:p>
          </p:txBody>
        </p:sp>
        <p:sp>
          <p:nvSpPr>
            <p:cNvPr id="202" name="Google Shape;202;p24"/>
            <p:cNvSpPr txBox="1"/>
            <p:nvPr/>
          </p:nvSpPr>
          <p:spPr>
            <a:xfrm>
              <a:off x="6784542" y="2856744"/>
              <a:ext cx="1157700" cy="3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200">
                  <a:solidFill>
                    <a:srgbClr val="4A86E8"/>
                  </a:solidFill>
                </a:rPr>
                <a:t>đề thi đại học</a:t>
              </a:r>
              <a:endParaRPr sz="1200">
                <a:solidFill>
                  <a:srgbClr val="4A86E8"/>
                </a:solidFill>
              </a:endParaRPr>
            </a:p>
          </p:txBody>
        </p:sp>
        <p:sp>
          <p:nvSpPr>
            <p:cNvPr id="203" name="Google Shape;203;p24"/>
            <p:cNvSpPr/>
            <p:nvPr/>
          </p:nvSpPr>
          <p:spPr>
            <a:xfrm>
              <a:off x="2800168" y="3315870"/>
              <a:ext cx="393900" cy="6285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4983280" y="3315870"/>
              <a:ext cx="393900" cy="6285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245883" y="3315870"/>
              <a:ext cx="393900" cy="6285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2366799" y="4122392"/>
              <a:ext cx="1202400" cy="475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4285F4"/>
                  </a:solidFill>
                  <a:latin typeface="Times New Roman"/>
                  <a:ea typeface="Times New Roman"/>
                  <a:cs typeface="Times New Roman"/>
                  <a:sym typeface="Times New Roman"/>
                </a:rPr>
                <a:t>Training set</a:t>
              </a:r>
              <a:endParaRPr>
                <a:solidFill>
                  <a:srgbClr val="4285F4"/>
                </a:solidFill>
                <a:latin typeface="Times New Roman"/>
                <a:ea typeface="Times New Roman"/>
                <a:cs typeface="Times New Roman"/>
                <a:sym typeface="Times New Roman"/>
              </a:endParaRPr>
            </a:p>
          </p:txBody>
        </p:sp>
        <p:sp>
          <p:nvSpPr>
            <p:cNvPr id="207" name="Google Shape;207;p24"/>
            <p:cNvSpPr/>
            <p:nvPr/>
          </p:nvSpPr>
          <p:spPr>
            <a:xfrm>
              <a:off x="4579050" y="4122392"/>
              <a:ext cx="1202400" cy="475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4285F4"/>
                  </a:solidFill>
                  <a:latin typeface="Times New Roman"/>
                  <a:ea typeface="Times New Roman"/>
                  <a:cs typeface="Times New Roman"/>
                  <a:sym typeface="Times New Roman"/>
                </a:rPr>
                <a:t>Validation set</a:t>
              </a:r>
              <a:endParaRPr>
                <a:solidFill>
                  <a:srgbClr val="4285F4"/>
                </a:solidFill>
                <a:latin typeface="Times New Roman"/>
                <a:ea typeface="Times New Roman"/>
                <a:cs typeface="Times New Roman"/>
                <a:sym typeface="Times New Roman"/>
              </a:endParaRPr>
            </a:p>
          </p:txBody>
        </p:sp>
        <p:sp>
          <p:nvSpPr>
            <p:cNvPr id="208" name="Google Shape;208;p24"/>
            <p:cNvSpPr/>
            <p:nvPr/>
          </p:nvSpPr>
          <p:spPr>
            <a:xfrm>
              <a:off x="6917010" y="4122381"/>
              <a:ext cx="1202400" cy="475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4285F4"/>
                  </a:solidFill>
                  <a:latin typeface="Times New Roman"/>
                  <a:ea typeface="Times New Roman"/>
                  <a:cs typeface="Times New Roman"/>
                  <a:sym typeface="Times New Roman"/>
                </a:rPr>
                <a:t>Testing set</a:t>
              </a:r>
              <a:endParaRPr>
                <a:solidFill>
                  <a:srgbClr val="4285F4"/>
                </a:solidFill>
                <a:latin typeface="Times New Roman"/>
                <a:ea typeface="Times New Roman"/>
                <a:cs typeface="Times New Roman"/>
                <a:sym typeface="Times New Roman"/>
              </a:endParaRPr>
            </a:p>
          </p:txBody>
        </p:sp>
        <p:cxnSp>
          <p:nvCxnSpPr>
            <p:cNvPr id="209" name="Google Shape;209;p24"/>
            <p:cNvCxnSpPr/>
            <p:nvPr/>
          </p:nvCxnSpPr>
          <p:spPr>
            <a:xfrm>
              <a:off x="1574341" y="4391633"/>
              <a:ext cx="607800" cy="0"/>
            </a:xfrm>
            <a:prstGeom prst="straightConnector1">
              <a:avLst/>
            </a:prstGeom>
            <a:noFill/>
            <a:ln cap="flat" cmpd="sng" w="9525">
              <a:solidFill>
                <a:srgbClr val="595959"/>
              </a:solidFill>
              <a:prstDash val="solid"/>
              <a:round/>
              <a:headEnd len="med" w="med" type="none"/>
              <a:tailEnd len="med" w="med" type="triangle"/>
            </a:ln>
          </p:spPr>
        </p:cxnSp>
        <p:cxnSp>
          <p:nvCxnSpPr>
            <p:cNvPr id="210" name="Google Shape;210;p24"/>
            <p:cNvCxnSpPr/>
            <p:nvPr/>
          </p:nvCxnSpPr>
          <p:spPr>
            <a:xfrm>
              <a:off x="3757807" y="4376443"/>
              <a:ext cx="607800" cy="0"/>
            </a:xfrm>
            <a:prstGeom prst="straightConnector1">
              <a:avLst/>
            </a:prstGeom>
            <a:noFill/>
            <a:ln cap="flat" cmpd="sng" w="9525">
              <a:solidFill>
                <a:srgbClr val="595959"/>
              </a:solidFill>
              <a:prstDash val="solid"/>
              <a:round/>
              <a:headEnd len="med" w="med" type="none"/>
              <a:tailEnd len="med" w="med" type="triangle"/>
            </a:ln>
          </p:spPr>
        </p:cxnSp>
        <p:cxnSp>
          <p:nvCxnSpPr>
            <p:cNvPr id="211" name="Google Shape;211;p24"/>
            <p:cNvCxnSpPr/>
            <p:nvPr/>
          </p:nvCxnSpPr>
          <p:spPr>
            <a:xfrm>
              <a:off x="6024809" y="4376443"/>
              <a:ext cx="607800" cy="0"/>
            </a:xfrm>
            <a:prstGeom prst="straightConnector1">
              <a:avLst/>
            </a:prstGeom>
            <a:noFill/>
            <a:ln cap="flat" cmpd="sng" w="9525">
              <a:solidFill>
                <a:srgbClr val="595959"/>
              </a:solidFill>
              <a:prstDash val="solid"/>
              <a:round/>
              <a:headEnd len="med" w="med" type="none"/>
              <a:tailEnd len="med" w="med" type="triangle"/>
            </a:ln>
          </p:spPr>
        </p:cxnSp>
        <p:sp>
          <p:nvSpPr>
            <p:cNvPr id="212" name="Google Shape;212;p24"/>
            <p:cNvSpPr txBox="1"/>
            <p:nvPr/>
          </p:nvSpPr>
          <p:spPr>
            <a:xfrm>
              <a:off x="1482925" y="4110480"/>
              <a:ext cx="790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285F4"/>
                  </a:solidFill>
                  <a:latin typeface="Times New Roman"/>
                  <a:ea typeface="Times New Roman"/>
                  <a:cs typeface="Times New Roman"/>
                  <a:sym typeface="Times New Roman"/>
                </a:rPr>
                <a:t>Huấn luyện</a:t>
              </a:r>
              <a:endParaRPr sz="1000">
                <a:solidFill>
                  <a:srgbClr val="4285F4"/>
                </a:solidFill>
                <a:latin typeface="Times New Roman"/>
                <a:ea typeface="Times New Roman"/>
                <a:cs typeface="Times New Roman"/>
                <a:sym typeface="Times New Roman"/>
              </a:endParaRPr>
            </a:p>
          </p:txBody>
        </p:sp>
        <p:sp>
          <p:nvSpPr>
            <p:cNvPr id="213" name="Google Shape;213;p24"/>
            <p:cNvSpPr txBox="1"/>
            <p:nvPr/>
          </p:nvSpPr>
          <p:spPr>
            <a:xfrm>
              <a:off x="3718459" y="4110480"/>
              <a:ext cx="790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285F4"/>
                  </a:solidFill>
                  <a:latin typeface="Times New Roman"/>
                  <a:ea typeface="Times New Roman"/>
                  <a:cs typeface="Times New Roman"/>
                  <a:sym typeface="Times New Roman"/>
                </a:rPr>
                <a:t>dự đoán</a:t>
              </a:r>
              <a:endParaRPr sz="1000">
                <a:solidFill>
                  <a:srgbClr val="4285F4"/>
                </a:solidFill>
                <a:latin typeface="Times New Roman"/>
                <a:ea typeface="Times New Roman"/>
                <a:cs typeface="Times New Roman"/>
                <a:sym typeface="Times New Roman"/>
              </a:endParaRPr>
            </a:p>
          </p:txBody>
        </p:sp>
        <p:sp>
          <p:nvSpPr>
            <p:cNvPr id="214" name="Google Shape;214;p24"/>
            <p:cNvSpPr txBox="1"/>
            <p:nvPr/>
          </p:nvSpPr>
          <p:spPr>
            <a:xfrm>
              <a:off x="5953977" y="4110480"/>
              <a:ext cx="790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FF0000"/>
                  </a:solidFill>
                  <a:latin typeface="Times New Roman"/>
                  <a:ea typeface="Times New Roman"/>
                  <a:cs typeface="Times New Roman"/>
                  <a:sym typeface="Times New Roman"/>
                </a:rPr>
                <a:t>đánh giá</a:t>
              </a:r>
              <a:endParaRPr sz="1000">
                <a:solidFill>
                  <a:srgbClr val="FF0000"/>
                </a:solidFill>
                <a:latin typeface="Times New Roman"/>
                <a:ea typeface="Times New Roman"/>
                <a:cs typeface="Times New Roman"/>
                <a:sym typeface="Times New Roman"/>
              </a:endParaRPr>
            </a:p>
          </p:txBody>
        </p:sp>
        <p:sp>
          <p:nvSpPr>
            <p:cNvPr id="215" name="Google Shape;215;p24"/>
            <p:cNvSpPr/>
            <p:nvPr/>
          </p:nvSpPr>
          <p:spPr>
            <a:xfrm>
              <a:off x="3512711" y="1399925"/>
              <a:ext cx="939900" cy="408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4A86E8"/>
                  </a:solidFill>
                  <a:latin typeface="Times New Roman"/>
                  <a:ea typeface="Times New Roman"/>
                  <a:cs typeface="Times New Roman"/>
                  <a:sym typeface="Times New Roman"/>
                </a:rPr>
                <a:t>điểm</a:t>
              </a:r>
              <a:r>
                <a:rPr lang="vi"/>
                <a:t> </a:t>
              </a:r>
              <a:endParaRPr/>
            </a:p>
          </p:txBody>
        </p:sp>
        <p:sp>
          <p:nvSpPr>
            <p:cNvPr id="216" name="Google Shape;216;p24"/>
            <p:cNvSpPr/>
            <p:nvPr/>
          </p:nvSpPr>
          <p:spPr>
            <a:xfrm>
              <a:off x="3591767" y="4667620"/>
              <a:ext cx="939900" cy="408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FF0000"/>
                  </a:solidFill>
                  <a:latin typeface="Times New Roman"/>
                  <a:ea typeface="Times New Roman"/>
                  <a:cs typeface="Times New Roman"/>
                  <a:sym typeface="Times New Roman"/>
                </a:rPr>
                <a:t>điểm phạt</a:t>
              </a:r>
              <a:endParaRPr>
                <a:solidFill>
                  <a:srgbClr val="FF0000"/>
                </a:solidFill>
                <a:latin typeface="Times New Roman"/>
                <a:ea typeface="Times New Roman"/>
                <a:cs typeface="Times New Roman"/>
                <a:sym typeface="Times New Roman"/>
              </a:endParaRPr>
            </a:p>
          </p:txBody>
        </p:sp>
        <p:cxnSp>
          <p:nvCxnSpPr>
            <p:cNvPr id="217" name="Google Shape;217;p24"/>
            <p:cNvCxnSpPr>
              <a:endCxn id="215" idx="3"/>
            </p:cNvCxnSpPr>
            <p:nvPr/>
          </p:nvCxnSpPr>
          <p:spPr>
            <a:xfrm rot="10800000">
              <a:off x="4452611" y="1604375"/>
              <a:ext cx="679200" cy="281100"/>
            </a:xfrm>
            <a:prstGeom prst="straightConnector1">
              <a:avLst/>
            </a:prstGeom>
            <a:noFill/>
            <a:ln cap="flat" cmpd="sng" w="9525">
              <a:solidFill>
                <a:srgbClr val="595959"/>
              </a:solidFill>
              <a:prstDash val="solid"/>
              <a:round/>
              <a:headEnd len="med" w="med" type="none"/>
              <a:tailEnd len="med" w="med" type="triangle"/>
            </a:ln>
          </p:spPr>
        </p:cxnSp>
        <p:sp>
          <p:nvSpPr>
            <p:cNvPr id="218" name="Google Shape;218;p24"/>
            <p:cNvSpPr txBox="1"/>
            <p:nvPr/>
          </p:nvSpPr>
          <p:spPr>
            <a:xfrm>
              <a:off x="4671222" y="1495677"/>
              <a:ext cx="6078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285F4"/>
                  </a:solidFill>
                  <a:latin typeface="Times New Roman"/>
                  <a:ea typeface="Times New Roman"/>
                  <a:cs typeface="Times New Roman"/>
                  <a:sym typeface="Times New Roman"/>
                </a:rPr>
                <a:t>đáp án</a:t>
              </a:r>
              <a:endParaRPr sz="1000">
                <a:solidFill>
                  <a:srgbClr val="4285F4"/>
                </a:solidFill>
                <a:latin typeface="Times New Roman"/>
                <a:ea typeface="Times New Roman"/>
                <a:cs typeface="Times New Roman"/>
                <a:sym typeface="Times New Roman"/>
              </a:endParaRPr>
            </a:p>
          </p:txBody>
        </p:sp>
        <p:cxnSp>
          <p:nvCxnSpPr>
            <p:cNvPr id="219" name="Google Shape;219;p24"/>
            <p:cNvCxnSpPr>
              <a:endCxn id="187" idx="0"/>
            </p:cNvCxnSpPr>
            <p:nvPr/>
          </p:nvCxnSpPr>
          <p:spPr>
            <a:xfrm flipH="1">
              <a:off x="2802098" y="1609816"/>
              <a:ext cx="709500" cy="313800"/>
            </a:xfrm>
            <a:prstGeom prst="straightConnector1">
              <a:avLst/>
            </a:prstGeom>
            <a:noFill/>
            <a:ln cap="flat" cmpd="sng" w="9525">
              <a:solidFill>
                <a:srgbClr val="595959"/>
              </a:solidFill>
              <a:prstDash val="solid"/>
              <a:round/>
              <a:headEnd len="med" w="med" type="none"/>
              <a:tailEnd len="med" w="med" type="triangle"/>
            </a:ln>
          </p:spPr>
        </p:cxnSp>
        <p:cxnSp>
          <p:nvCxnSpPr>
            <p:cNvPr id="220" name="Google Shape;220;p24"/>
            <p:cNvCxnSpPr>
              <a:stCxn id="207" idx="2"/>
              <a:endCxn id="216" idx="3"/>
            </p:cNvCxnSpPr>
            <p:nvPr/>
          </p:nvCxnSpPr>
          <p:spPr>
            <a:xfrm flipH="1">
              <a:off x="4531650" y="4597892"/>
              <a:ext cx="648600" cy="274200"/>
            </a:xfrm>
            <a:prstGeom prst="straightConnector1">
              <a:avLst/>
            </a:prstGeom>
            <a:noFill/>
            <a:ln cap="flat" cmpd="sng" w="9525">
              <a:solidFill>
                <a:srgbClr val="595959"/>
              </a:solidFill>
              <a:prstDash val="solid"/>
              <a:round/>
              <a:headEnd len="med" w="med" type="none"/>
              <a:tailEnd len="med" w="med" type="triangle"/>
            </a:ln>
          </p:spPr>
        </p:cxnSp>
        <p:cxnSp>
          <p:nvCxnSpPr>
            <p:cNvPr id="221" name="Google Shape;221;p24"/>
            <p:cNvCxnSpPr>
              <a:stCxn id="216" idx="1"/>
              <a:endCxn id="206" idx="2"/>
            </p:cNvCxnSpPr>
            <p:nvPr/>
          </p:nvCxnSpPr>
          <p:spPr>
            <a:xfrm rot="10800000">
              <a:off x="2968067" y="4597870"/>
              <a:ext cx="623700" cy="274200"/>
            </a:xfrm>
            <a:prstGeom prst="straightConnector1">
              <a:avLst/>
            </a:prstGeom>
            <a:noFill/>
            <a:ln cap="flat" cmpd="sng" w="9525">
              <a:solidFill>
                <a:srgbClr val="595959"/>
              </a:solidFill>
              <a:prstDash val="solid"/>
              <a:round/>
              <a:headEnd len="med" w="med" type="none"/>
              <a:tailEnd len="med" w="med" type="triangle"/>
            </a:ln>
          </p:spPr>
        </p:cxnSp>
        <p:sp>
          <p:nvSpPr>
            <p:cNvPr id="222" name="Google Shape;222;p24"/>
            <p:cNvSpPr txBox="1"/>
            <p:nvPr/>
          </p:nvSpPr>
          <p:spPr>
            <a:xfrm>
              <a:off x="4772023" y="4702725"/>
              <a:ext cx="11577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a:solidFill>
                    <a:srgbClr val="4285F4"/>
                  </a:solidFill>
                  <a:latin typeface="Times New Roman"/>
                  <a:ea typeface="Times New Roman"/>
                  <a:cs typeface="Times New Roman"/>
                  <a:sym typeface="Times New Roman"/>
                </a:rPr>
                <a:t>nhãn (label)</a:t>
              </a:r>
              <a:endParaRPr sz="1000">
                <a:solidFill>
                  <a:srgbClr val="4285F4"/>
                </a:solidFill>
                <a:latin typeface="Times New Roman"/>
                <a:ea typeface="Times New Roman"/>
                <a:cs typeface="Times New Roman"/>
                <a:sym typeface="Times New Roman"/>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5"/>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29" name="Google Shape;229;p2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a:t>
            </a:r>
            <a:r>
              <a:rPr lang="vi" sz="2000">
                <a:solidFill>
                  <a:srgbClr val="0070C0"/>
                </a:solidFill>
                <a:latin typeface="Times New Roman"/>
                <a:ea typeface="Times New Roman"/>
                <a:cs typeface="Times New Roman"/>
                <a:sym typeface="Times New Roman"/>
              </a:rPr>
              <a:t>- </a:t>
            </a:r>
            <a:r>
              <a:rPr lang="vi" sz="2000">
                <a:solidFill>
                  <a:srgbClr val="0070C0"/>
                </a:solidFill>
                <a:latin typeface="Times New Roman"/>
                <a:ea typeface="Times New Roman"/>
                <a:cs typeface="Times New Roman"/>
                <a:sym typeface="Times New Roman"/>
              </a:rPr>
              <a:t>Basic type of tasks - Regression</a:t>
            </a:r>
            <a:endParaRPr sz="2000">
              <a:solidFill>
                <a:srgbClr val="0070C0"/>
              </a:solidFill>
              <a:latin typeface="Times New Roman"/>
              <a:ea typeface="Times New Roman"/>
              <a:cs typeface="Times New Roman"/>
              <a:sym typeface="Times New Roman"/>
            </a:endParaRPr>
          </a:p>
        </p:txBody>
      </p:sp>
      <p:sp>
        <p:nvSpPr>
          <p:cNvPr id="230" name="Google Shape;230;p25"/>
          <p:cNvSpPr txBox="1"/>
          <p:nvPr/>
        </p:nvSpPr>
        <p:spPr>
          <a:xfrm>
            <a:off x="1379025" y="4162050"/>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Regression yêu cầu xây dựng một model có thể dự đoán một real-number </a:t>
            </a:r>
            <a:endParaRPr>
              <a:solidFill>
                <a:srgbClr val="0070C0"/>
              </a:solidFill>
            </a:endParaRPr>
          </a:p>
          <a:p>
            <a:pPr indent="0" lvl="0" marL="0" rtl="0" algn="ctr">
              <a:spcBef>
                <a:spcPts val="0"/>
              </a:spcBef>
              <a:spcAft>
                <a:spcPts val="0"/>
              </a:spcAft>
              <a:buNone/>
            </a:pPr>
            <a:r>
              <a:rPr lang="vi">
                <a:solidFill>
                  <a:srgbClr val="0070C0"/>
                </a:solidFill>
              </a:rPr>
              <a:t>(thông thường là một số dương) </a:t>
            </a:r>
            <a:endParaRPr>
              <a:solidFill>
                <a:srgbClr val="0070C0"/>
              </a:solidFill>
            </a:endParaRPr>
          </a:p>
        </p:txBody>
      </p:sp>
      <p:sp>
        <p:nvSpPr>
          <p:cNvPr id="231" name="Google Shape;231;p25"/>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metrics </a:t>
            </a:r>
            <a:endParaRPr b="1">
              <a:solidFill>
                <a:srgbClr val="EF8600"/>
              </a:solidFill>
              <a:latin typeface="Times New Roman"/>
              <a:ea typeface="Times New Roman"/>
              <a:cs typeface="Times New Roman"/>
              <a:sym typeface="Times New Roman"/>
            </a:endParaRPr>
          </a:p>
        </p:txBody>
      </p:sp>
      <p:pic>
        <p:nvPicPr>
          <p:cNvPr id="232" name="Google Shape;232;p25"/>
          <p:cNvPicPr preferRelativeResize="0"/>
          <p:nvPr/>
        </p:nvPicPr>
        <p:blipFill>
          <a:blip r:embed="rId3">
            <a:alphaModFix/>
          </a:blip>
          <a:stretch>
            <a:fillRect/>
          </a:stretch>
        </p:blipFill>
        <p:spPr>
          <a:xfrm>
            <a:off x="5275300" y="2064674"/>
            <a:ext cx="2630400" cy="1119175"/>
          </a:xfrm>
          <a:prstGeom prst="rect">
            <a:avLst/>
          </a:prstGeom>
          <a:noFill/>
          <a:ln>
            <a:noFill/>
          </a:ln>
        </p:spPr>
      </p:pic>
      <p:pic>
        <p:nvPicPr>
          <p:cNvPr id="233" name="Google Shape;233;p25"/>
          <p:cNvPicPr preferRelativeResize="0"/>
          <p:nvPr/>
        </p:nvPicPr>
        <p:blipFill>
          <a:blip r:embed="rId4">
            <a:alphaModFix/>
          </a:blip>
          <a:stretch>
            <a:fillRect/>
          </a:stretch>
        </p:blipFill>
        <p:spPr>
          <a:xfrm>
            <a:off x="1089500" y="1604725"/>
            <a:ext cx="3202700" cy="2039075"/>
          </a:xfrm>
          <a:prstGeom prst="rect">
            <a:avLst/>
          </a:prstGeom>
          <a:noFill/>
          <a:ln>
            <a:noFill/>
          </a:ln>
        </p:spPr>
      </p:pic>
      <p:sp>
        <p:nvSpPr>
          <p:cNvPr id="234" name="Google Shape;234;p25"/>
          <p:cNvSpPr txBox="1"/>
          <p:nvPr/>
        </p:nvSpPr>
        <p:spPr>
          <a:xfrm>
            <a:off x="1457700" y="3702825"/>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u="sng">
                <a:solidFill>
                  <a:schemeClr val="hlink"/>
                </a:solidFill>
                <a:hlinkClick r:id="rId5"/>
              </a:rPr>
              <a:t>Housing Prices Dataset</a:t>
            </a:r>
            <a:endParaRPr>
              <a:solidFill>
                <a:srgbClr val="91A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26"/>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41" name="Google Shape;241;p2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 Basic type of tasks - </a:t>
            </a:r>
            <a:r>
              <a:rPr lang="vi" sz="2000">
                <a:solidFill>
                  <a:srgbClr val="0070C0"/>
                </a:solidFill>
                <a:latin typeface="Times New Roman"/>
                <a:ea typeface="Times New Roman"/>
                <a:cs typeface="Times New Roman"/>
                <a:sym typeface="Times New Roman"/>
              </a:rPr>
              <a:t>Image Classification</a:t>
            </a:r>
            <a:endParaRPr sz="2000">
              <a:solidFill>
                <a:srgbClr val="0070C0"/>
              </a:solidFill>
              <a:latin typeface="Times New Roman"/>
              <a:ea typeface="Times New Roman"/>
              <a:cs typeface="Times New Roman"/>
              <a:sym typeface="Times New Roman"/>
            </a:endParaRPr>
          </a:p>
        </p:txBody>
      </p:sp>
      <p:sp>
        <p:nvSpPr>
          <p:cNvPr id="242" name="Google Shape;242;p26"/>
          <p:cNvSpPr txBox="1"/>
          <p:nvPr/>
        </p:nvSpPr>
        <p:spPr>
          <a:xfrm>
            <a:off x="1185850" y="3790075"/>
            <a:ext cx="712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Image Classification</a:t>
            </a:r>
            <a:r>
              <a:rPr lang="vi">
                <a:solidFill>
                  <a:srgbClr val="0070C0"/>
                </a:solidFill>
              </a:rPr>
              <a:t> yêu cầu xây dựng một model có thể dự đoán </a:t>
            </a:r>
            <a:r>
              <a:rPr b="1" lang="vi">
                <a:solidFill>
                  <a:srgbClr val="0070C0"/>
                </a:solidFill>
              </a:rPr>
              <a:t>nhãn</a:t>
            </a:r>
            <a:r>
              <a:rPr lang="vi">
                <a:solidFill>
                  <a:srgbClr val="0070C0"/>
                </a:solidFill>
              </a:rPr>
              <a:t> của</a:t>
            </a:r>
            <a:r>
              <a:rPr lang="vi">
                <a:solidFill>
                  <a:srgbClr val="0070C0"/>
                </a:solidFill>
              </a:rPr>
              <a:t> một </a:t>
            </a:r>
            <a:r>
              <a:rPr lang="vi">
                <a:solidFill>
                  <a:srgbClr val="0070C0"/>
                </a:solidFill>
              </a:rPr>
              <a:t>ảnh</a:t>
            </a:r>
            <a:endParaRPr>
              <a:solidFill>
                <a:srgbClr val="0070C0"/>
              </a:solidFill>
            </a:endParaRPr>
          </a:p>
        </p:txBody>
      </p:sp>
      <p:sp>
        <p:nvSpPr>
          <p:cNvPr id="243" name="Google Shape;243;p26"/>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metrics </a:t>
            </a:r>
            <a:endParaRPr b="1">
              <a:solidFill>
                <a:srgbClr val="EF8600"/>
              </a:solidFill>
              <a:latin typeface="Times New Roman"/>
              <a:ea typeface="Times New Roman"/>
              <a:cs typeface="Times New Roman"/>
              <a:sym typeface="Times New Roman"/>
            </a:endParaRPr>
          </a:p>
        </p:txBody>
      </p:sp>
      <p:pic>
        <p:nvPicPr>
          <p:cNvPr id="244" name="Google Shape;244;p26"/>
          <p:cNvPicPr preferRelativeResize="0"/>
          <p:nvPr/>
        </p:nvPicPr>
        <p:blipFill>
          <a:blip r:embed="rId3">
            <a:alphaModFix/>
          </a:blip>
          <a:stretch>
            <a:fillRect/>
          </a:stretch>
        </p:blipFill>
        <p:spPr>
          <a:xfrm>
            <a:off x="1128625" y="1722313"/>
            <a:ext cx="1949800" cy="1803900"/>
          </a:xfrm>
          <a:prstGeom prst="rect">
            <a:avLst/>
          </a:prstGeom>
          <a:noFill/>
          <a:ln>
            <a:noFill/>
          </a:ln>
        </p:spPr>
      </p:pic>
      <p:pic>
        <p:nvPicPr>
          <p:cNvPr descr="bs00580_" id="245" name="Google Shape;245;p26"/>
          <p:cNvPicPr preferRelativeResize="0"/>
          <p:nvPr/>
        </p:nvPicPr>
        <p:blipFill rotWithShape="1">
          <a:blip r:embed="rId4">
            <a:alphaModFix/>
          </a:blip>
          <a:srcRect b="0" l="0" r="0" t="0"/>
          <a:stretch/>
        </p:blipFill>
        <p:spPr>
          <a:xfrm>
            <a:off x="4404275" y="2142450"/>
            <a:ext cx="1144588" cy="963613"/>
          </a:xfrm>
          <a:prstGeom prst="rect">
            <a:avLst/>
          </a:prstGeom>
          <a:noFill/>
          <a:ln>
            <a:noFill/>
          </a:ln>
        </p:spPr>
      </p:pic>
      <p:sp>
        <p:nvSpPr>
          <p:cNvPr id="246" name="Google Shape;246;p26"/>
          <p:cNvSpPr/>
          <p:nvPr/>
        </p:nvSpPr>
        <p:spPr>
          <a:xfrm>
            <a:off x="3305000" y="2432250"/>
            <a:ext cx="872700" cy="44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5775450" y="2432250"/>
            <a:ext cx="872700" cy="44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nvSpPr>
        <p:spPr>
          <a:xfrm>
            <a:off x="6846075" y="2316463"/>
            <a:ext cx="191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rgbClr val="0070C0"/>
                </a:solidFill>
              </a:rPr>
              <a:t>Dog: 0.91</a:t>
            </a:r>
            <a:endParaRPr>
              <a:solidFill>
                <a:srgbClr val="0070C0"/>
              </a:solidFill>
            </a:endParaRPr>
          </a:p>
          <a:p>
            <a:pPr indent="0" lvl="0" marL="0" rtl="0" algn="l">
              <a:spcBef>
                <a:spcPts val="0"/>
              </a:spcBef>
              <a:spcAft>
                <a:spcPts val="0"/>
              </a:spcAft>
              <a:buNone/>
            </a:pPr>
            <a:r>
              <a:rPr lang="vi">
                <a:solidFill>
                  <a:srgbClr val="0070C0"/>
                </a:solidFill>
              </a:rPr>
              <a:t>Cat: 0.18 </a:t>
            </a:r>
            <a:endParaRPr>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27"/>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55" name="Google Shape;255;p27"/>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 Basic type of tasks - </a:t>
            </a:r>
            <a:r>
              <a:rPr lang="vi" sz="2000">
                <a:solidFill>
                  <a:srgbClr val="0070C0"/>
                </a:solidFill>
                <a:latin typeface="Times New Roman"/>
                <a:ea typeface="Times New Roman"/>
                <a:cs typeface="Times New Roman"/>
                <a:sym typeface="Times New Roman"/>
              </a:rPr>
              <a:t>Object Detection</a:t>
            </a:r>
            <a:endParaRPr sz="2000">
              <a:solidFill>
                <a:srgbClr val="0070C0"/>
              </a:solidFill>
              <a:latin typeface="Times New Roman"/>
              <a:ea typeface="Times New Roman"/>
              <a:cs typeface="Times New Roman"/>
              <a:sym typeface="Times New Roman"/>
            </a:endParaRPr>
          </a:p>
        </p:txBody>
      </p:sp>
      <p:sp>
        <p:nvSpPr>
          <p:cNvPr id="256" name="Google Shape;256;p27"/>
          <p:cNvSpPr txBox="1"/>
          <p:nvPr/>
        </p:nvSpPr>
        <p:spPr>
          <a:xfrm>
            <a:off x="1185863" y="4061925"/>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Object Detection</a:t>
            </a:r>
            <a:r>
              <a:rPr lang="vi">
                <a:solidFill>
                  <a:srgbClr val="0070C0"/>
                </a:solidFill>
              </a:rPr>
              <a:t> yêu cầu xây dựng một model có thể dự đoán </a:t>
            </a:r>
            <a:r>
              <a:rPr b="1" lang="vi">
                <a:solidFill>
                  <a:srgbClr val="0070C0"/>
                </a:solidFill>
              </a:rPr>
              <a:t>vị trí</a:t>
            </a:r>
            <a:r>
              <a:rPr lang="vi">
                <a:solidFill>
                  <a:srgbClr val="0070C0"/>
                </a:solidFill>
              </a:rPr>
              <a:t> của đối tượng trong ảnh và tại vị trí đó xác định đối tượng đó là gì.</a:t>
            </a:r>
            <a:endParaRPr>
              <a:solidFill>
                <a:srgbClr val="0070C0"/>
              </a:solidFill>
            </a:endParaRPr>
          </a:p>
        </p:txBody>
      </p:sp>
      <p:sp>
        <p:nvSpPr>
          <p:cNvPr id="257" name="Google Shape;257;p27"/>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metrics </a:t>
            </a:r>
            <a:endParaRPr b="1">
              <a:solidFill>
                <a:srgbClr val="EF8600"/>
              </a:solidFill>
              <a:latin typeface="Times New Roman"/>
              <a:ea typeface="Times New Roman"/>
              <a:cs typeface="Times New Roman"/>
              <a:sym typeface="Times New Roman"/>
            </a:endParaRPr>
          </a:p>
        </p:txBody>
      </p:sp>
      <p:pic>
        <p:nvPicPr>
          <p:cNvPr id="258" name="Google Shape;258;p27"/>
          <p:cNvPicPr preferRelativeResize="0"/>
          <p:nvPr/>
        </p:nvPicPr>
        <p:blipFill>
          <a:blip r:embed="rId3">
            <a:alphaModFix/>
          </a:blip>
          <a:stretch>
            <a:fillRect/>
          </a:stretch>
        </p:blipFill>
        <p:spPr>
          <a:xfrm>
            <a:off x="2395800" y="2076148"/>
            <a:ext cx="4709636" cy="1897452"/>
          </a:xfrm>
          <a:prstGeom prst="rect">
            <a:avLst/>
          </a:prstGeom>
          <a:noFill/>
          <a:ln>
            <a:noFill/>
          </a:ln>
        </p:spPr>
      </p:pic>
      <p:sp>
        <p:nvSpPr>
          <p:cNvPr id="259" name="Google Shape;259;p27"/>
          <p:cNvSpPr txBox="1"/>
          <p:nvPr/>
        </p:nvSpPr>
        <p:spPr>
          <a:xfrm>
            <a:off x="2177775" y="1704763"/>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91A000"/>
                </a:solidFill>
              </a:rPr>
              <a:t>Classification</a:t>
            </a:r>
            <a:endParaRPr>
              <a:solidFill>
                <a:srgbClr val="91A000"/>
              </a:solidFill>
            </a:endParaRPr>
          </a:p>
        </p:txBody>
      </p:sp>
      <p:sp>
        <p:nvSpPr>
          <p:cNvPr id="260" name="Google Shape;260;p27"/>
          <p:cNvSpPr txBox="1"/>
          <p:nvPr/>
        </p:nvSpPr>
        <p:spPr>
          <a:xfrm>
            <a:off x="4988250" y="1704763"/>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91A000"/>
                </a:solidFill>
              </a:rPr>
              <a:t>Object Detection</a:t>
            </a:r>
            <a:endParaRPr>
              <a:solidFill>
                <a:srgbClr val="91A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28"/>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67" name="Google Shape;267;p28"/>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a:t>
            </a:r>
            <a:r>
              <a:rPr lang="vi" sz="2000">
                <a:solidFill>
                  <a:srgbClr val="0070C0"/>
                </a:solidFill>
                <a:latin typeface="Times New Roman"/>
                <a:ea typeface="Times New Roman"/>
                <a:cs typeface="Times New Roman"/>
                <a:sym typeface="Times New Roman"/>
              </a:rPr>
              <a:t>- </a:t>
            </a:r>
            <a:r>
              <a:rPr lang="vi" sz="2000">
                <a:solidFill>
                  <a:srgbClr val="0070C0"/>
                </a:solidFill>
                <a:latin typeface="Times New Roman"/>
                <a:ea typeface="Times New Roman"/>
                <a:cs typeface="Times New Roman"/>
                <a:sym typeface="Times New Roman"/>
              </a:rPr>
              <a:t>Mean Square Error (MSE)</a:t>
            </a:r>
            <a:endParaRPr sz="2000">
              <a:solidFill>
                <a:srgbClr val="0070C0"/>
              </a:solidFill>
              <a:latin typeface="Times New Roman"/>
              <a:ea typeface="Times New Roman"/>
              <a:cs typeface="Times New Roman"/>
              <a:sym typeface="Times New Roman"/>
            </a:endParaRPr>
          </a:p>
        </p:txBody>
      </p:sp>
      <p:sp>
        <p:nvSpPr>
          <p:cNvPr id="268" name="Google Shape;268;p28"/>
          <p:cNvSpPr txBox="1"/>
          <p:nvPr/>
        </p:nvSpPr>
        <p:spPr>
          <a:xfrm>
            <a:off x="1185863" y="4061925"/>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Mean Square Error được tính bằng trung bình cộng của bình phương chênh lệch giữa kết quả dự đoán và kết quả thực tế.</a:t>
            </a:r>
            <a:endParaRPr>
              <a:solidFill>
                <a:srgbClr val="0070C0"/>
              </a:solidFill>
            </a:endParaRPr>
          </a:p>
        </p:txBody>
      </p:sp>
      <p:sp>
        <p:nvSpPr>
          <p:cNvPr id="269" name="Google Shape;269;p28"/>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4</a:t>
            </a:r>
            <a:r>
              <a:rPr b="1" lang="vi">
                <a:solidFill>
                  <a:srgbClr val="EF8600"/>
                </a:solidFill>
                <a:latin typeface="Times New Roman"/>
                <a:ea typeface="Times New Roman"/>
                <a:cs typeface="Times New Roman"/>
                <a:sym typeface="Times New Roman"/>
              </a:rPr>
              <a:t> - Metrics </a:t>
            </a:r>
            <a:r>
              <a:rPr b="1" lang="vi">
                <a:solidFill>
                  <a:srgbClr val="EF8600"/>
                </a:solidFill>
                <a:latin typeface="Times New Roman"/>
                <a:ea typeface="Times New Roman"/>
                <a:cs typeface="Times New Roman"/>
                <a:sym typeface="Times New Roman"/>
              </a:rPr>
              <a:t>for regression</a:t>
            </a:r>
            <a:endParaRPr b="1">
              <a:solidFill>
                <a:srgbClr val="EF8600"/>
              </a:solidFill>
              <a:latin typeface="Times New Roman"/>
              <a:ea typeface="Times New Roman"/>
              <a:cs typeface="Times New Roman"/>
              <a:sym typeface="Times New Roman"/>
            </a:endParaRPr>
          </a:p>
        </p:txBody>
      </p:sp>
      <p:pic>
        <p:nvPicPr>
          <p:cNvPr id="270" name="Google Shape;270;p28"/>
          <p:cNvPicPr preferRelativeResize="0"/>
          <p:nvPr/>
        </p:nvPicPr>
        <p:blipFill>
          <a:blip r:embed="rId3">
            <a:alphaModFix/>
          </a:blip>
          <a:stretch>
            <a:fillRect/>
          </a:stretch>
        </p:blipFill>
        <p:spPr>
          <a:xfrm>
            <a:off x="4959650" y="2403175"/>
            <a:ext cx="2630400" cy="753500"/>
          </a:xfrm>
          <a:prstGeom prst="rect">
            <a:avLst/>
          </a:prstGeom>
          <a:noFill/>
          <a:ln>
            <a:noFill/>
          </a:ln>
        </p:spPr>
      </p:pic>
      <p:pic>
        <p:nvPicPr>
          <p:cNvPr id="271" name="Google Shape;271;p28"/>
          <p:cNvPicPr preferRelativeResize="0"/>
          <p:nvPr/>
        </p:nvPicPr>
        <p:blipFill>
          <a:blip r:embed="rId4">
            <a:alphaModFix/>
          </a:blip>
          <a:stretch>
            <a:fillRect/>
          </a:stretch>
        </p:blipFill>
        <p:spPr>
          <a:xfrm>
            <a:off x="1125300" y="1740223"/>
            <a:ext cx="3361630" cy="21693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29"/>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78" name="Google Shape;278;p29"/>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a:t>
            </a:r>
            <a:r>
              <a:rPr lang="vi" sz="2000">
                <a:solidFill>
                  <a:srgbClr val="0070C0"/>
                </a:solidFill>
                <a:latin typeface="Times New Roman"/>
                <a:ea typeface="Times New Roman"/>
                <a:cs typeface="Times New Roman"/>
                <a:sym typeface="Times New Roman"/>
              </a:rPr>
              <a:t>- </a:t>
            </a:r>
            <a:r>
              <a:rPr lang="vi" sz="2000">
                <a:solidFill>
                  <a:srgbClr val="0070C0"/>
                </a:solidFill>
                <a:latin typeface="Times New Roman"/>
                <a:ea typeface="Times New Roman"/>
                <a:cs typeface="Times New Roman"/>
                <a:sym typeface="Times New Roman"/>
              </a:rPr>
              <a:t>Root </a:t>
            </a:r>
            <a:r>
              <a:rPr lang="vi" sz="2000">
                <a:solidFill>
                  <a:srgbClr val="0070C0"/>
                </a:solidFill>
                <a:latin typeface="Times New Roman"/>
                <a:ea typeface="Times New Roman"/>
                <a:cs typeface="Times New Roman"/>
                <a:sym typeface="Times New Roman"/>
              </a:rPr>
              <a:t>Mean Square Error (RMSE)</a:t>
            </a:r>
            <a:endParaRPr sz="2000">
              <a:solidFill>
                <a:srgbClr val="0070C0"/>
              </a:solidFill>
              <a:latin typeface="Times New Roman"/>
              <a:ea typeface="Times New Roman"/>
              <a:cs typeface="Times New Roman"/>
              <a:sym typeface="Times New Roman"/>
            </a:endParaRPr>
          </a:p>
        </p:txBody>
      </p:sp>
      <p:sp>
        <p:nvSpPr>
          <p:cNvPr id="279" name="Google Shape;279;p29"/>
          <p:cNvSpPr txBox="1"/>
          <p:nvPr/>
        </p:nvSpPr>
        <p:spPr>
          <a:xfrm>
            <a:off x="1185863" y="4061925"/>
            <a:ext cx="712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Root Mean Square Error được tính là căn bậc hai của MAE.</a:t>
            </a:r>
            <a:endParaRPr>
              <a:solidFill>
                <a:srgbClr val="0070C0"/>
              </a:solidFill>
            </a:endParaRPr>
          </a:p>
        </p:txBody>
      </p:sp>
      <p:sp>
        <p:nvSpPr>
          <p:cNvPr id="280" name="Google Shape;280;p29"/>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4 - Metrics for regression</a:t>
            </a:r>
            <a:endParaRPr b="1">
              <a:solidFill>
                <a:srgbClr val="EF8600"/>
              </a:solidFill>
              <a:latin typeface="Times New Roman"/>
              <a:ea typeface="Times New Roman"/>
              <a:cs typeface="Times New Roman"/>
              <a:sym typeface="Times New Roman"/>
            </a:endParaRPr>
          </a:p>
        </p:txBody>
      </p:sp>
      <p:pic>
        <p:nvPicPr>
          <p:cNvPr id="281" name="Google Shape;281;p29"/>
          <p:cNvPicPr preferRelativeResize="0"/>
          <p:nvPr/>
        </p:nvPicPr>
        <p:blipFill>
          <a:blip r:embed="rId3">
            <a:alphaModFix/>
          </a:blip>
          <a:stretch>
            <a:fillRect/>
          </a:stretch>
        </p:blipFill>
        <p:spPr>
          <a:xfrm>
            <a:off x="1300350" y="1740223"/>
            <a:ext cx="3198882" cy="2169301"/>
          </a:xfrm>
          <a:prstGeom prst="rect">
            <a:avLst/>
          </a:prstGeom>
          <a:noFill/>
          <a:ln>
            <a:noFill/>
          </a:ln>
        </p:spPr>
      </p:pic>
      <p:pic>
        <p:nvPicPr>
          <p:cNvPr id="282" name="Google Shape;282;p29"/>
          <p:cNvPicPr preferRelativeResize="0"/>
          <p:nvPr/>
        </p:nvPicPr>
        <p:blipFill>
          <a:blip r:embed="rId4">
            <a:alphaModFix/>
          </a:blip>
          <a:stretch>
            <a:fillRect/>
          </a:stretch>
        </p:blipFill>
        <p:spPr>
          <a:xfrm>
            <a:off x="4844752" y="2441449"/>
            <a:ext cx="2717716" cy="76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30"/>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89" name="Google Shape;289;p30"/>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a:t>
            </a:r>
            <a:r>
              <a:rPr lang="vi" sz="2000">
                <a:solidFill>
                  <a:srgbClr val="0070C0"/>
                </a:solidFill>
                <a:latin typeface="Times New Roman"/>
                <a:ea typeface="Times New Roman"/>
                <a:cs typeface="Times New Roman"/>
                <a:sym typeface="Times New Roman"/>
              </a:rPr>
              <a:t>- Mean </a:t>
            </a:r>
            <a:r>
              <a:rPr lang="vi" sz="2000">
                <a:solidFill>
                  <a:srgbClr val="0070C0"/>
                </a:solidFill>
                <a:latin typeface="Times New Roman"/>
                <a:ea typeface="Times New Roman"/>
                <a:cs typeface="Times New Roman"/>
                <a:sym typeface="Times New Roman"/>
              </a:rPr>
              <a:t>Absolute</a:t>
            </a:r>
            <a:r>
              <a:rPr lang="vi" sz="2000">
                <a:solidFill>
                  <a:srgbClr val="0070C0"/>
                </a:solidFill>
                <a:latin typeface="Times New Roman"/>
                <a:ea typeface="Times New Roman"/>
                <a:cs typeface="Times New Roman"/>
                <a:sym typeface="Times New Roman"/>
              </a:rPr>
              <a:t> Error (</a:t>
            </a:r>
            <a:r>
              <a:rPr lang="vi" sz="2000">
                <a:solidFill>
                  <a:srgbClr val="0070C0"/>
                </a:solidFill>
                <a:latin typeface="Times New Roman"/>
                <a:ea typeface="Times New Roman"/>
                <a:cs typeface="Times New Roman"/>
                <a:sym typeface="Times New Roman"/>
              </a:rPr>
              <a:t>MAE</a:t>
            </a:r>
            <a:r>
              <a:rPr lang="vi" sz="2000">
                <a:solidFill>
                  <a:srgbClr val="0070C0"/>
                </a:solidFill>
                <a:latin typeface="Times New Roman"/>
                <a:ea typeface="Times New Roman"/>
                <a:cs typeface="Times New Roman"/>
                <a:sym typeface="Times New Roman"/>
              </a:rPr>
              <a:t>)</a:t>
            </a:r>
            <a:endParaRPr sz="2000">
              <a:solidFill>
                <a:srgbClr val="0070C0"/>
              </a:solidFill>
              <a:latin typeface="Times New Roman"/>
              <a:ea typeface="Times New Roman"/>
              <a:cs typeface="Times New Roman"/>
              <a:sym typeface="Times New Roman"/>
            </a:endParaRPr>
          </a:p>
        </p:txBody>
      </p:sp>
      <p:sp>
        <p:nvSpPr>
          <p:cNvPr id="290" name="Google Shape;290;p30"/>
          <p:cNvSpPr txBox="1"/>
          <p:nvPr/>
        </p:nvSpPr>
        <p:spPr>
          <a:xfrm>
            <a:off x="1185875" y="4061925"/>
            <a:ext cx="706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Mean Absolute Error được tính bằng giá trị trung bình của chênh lệch tuyệt đối giữa </a:t>
            </a:r>
            <a:r>
              <a:rPr lang="vi">
                <a:solidFill>
                  <a:srgbClr val="0070C0"/>
                </a:solidFill>
              </a:rPr>
              <a:t>kết quả dự đoán và kết quả thực tế.</a:t>
            </a:r>
            <a:endParaRPr>
              <a:solidFill>
                <a:srgbClr val="0070C0"/>
              </a:solidFill>
            </a:endParaRPr>
          </a:p>
        </p:txBody>
      </p:sp>
      <p:sp>
        <p:nvSpPr>
          <p:cNvPr id="291" name="Google Shape;291;p30"/>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4 - Metrics for regression</a:t>
            </a:r>
            <a:endParaRPr b="1">
              <a:solidFill>
                <a:srgbClr val="EF8600"/>
              </a:solidFill>
              <a:latin typeface="Times New Roman"/>
              <a:ea typeface="Times New Roman"/>
              <a:cs typeface="Times New Roman"/>
              <a:sym typeface="Times New Roman"/>
            </a:endParaRPr>
          </a:p>
        </p:txBody>
      </p:sp>
      <p:pic>
        <p:nvPicPr>
          <p:cNvPr id="292" name="Google Shape;292;p30"/>
          <p:cNvPicPr preferRelativeResize="0"/>
          <p:nvPr/>
        </p:nvPicPr>
        <p:blipFill>
          <a:blip r:embed="rId3">
            <a:alphaModFix/>
          </a:blip>
          <a:stretch>
            <a:fillRect/>
          </a:stretch>
        </p:blipFill>
        <p:spPr>
          <a:xfrm>
            <a:off x="5102302" y="2485903"/>
            <a:ext cx="2573600" cy="774625"/>
          </a:xfrm>
          <a:prstGeom prst="rect">
            <a:avLst/>
          </a:prstGeom>
          <a:noFill/>
          <a:ln>
            <a:noFill/>
          </a:ln>
        </p:spPr>
      </p:pic>
      <p:pic>
        <p:nvPicPr>
          <p:cNvPr id="293" name="Google Shape;293;p30"/>
          <p:cNvPicPr preferRelativeResize="0"/>
          <p:nvPr/>
        </p:nvPicPr>
        <p:blipFill>
          <a:blip r:embed="rId4">
            <a:alphaModFix/>
          </a:blip>
          <a:stretch>
            <a:fillRect/>
          </a:stretch>
        </p:blipFill>
        <p:spPr>
          <a:xfrm>
            <a:off x="1461525" y="1740236"/>
            <a:ext cx="3243523" cy="21693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31"/>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00" name="Google Shape;300;p31"/>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Accuracy</a:t>
            </a:r>
            <a:endParaRPr sz="2000">
              <a:solidFill>
                <a:srgbClr val="0070C0"/>
              </a:solidFill>
              <a:latin typeface="Times New Roman"/>
              <a:ea typeface="Times New Roman"/>
              <a:cs typeface="Times New Roman"/>
              <a:sym typeface="Times New Roman"/>
            </a:endParaRPr>
          </a:p>
        </p:txBody>
      </p:sp>
      <p:sp>
        <p:nvSpPr>
          <p:cNvPr id="301" name="Google Shape;301;p31"/>
          <p:cNvSpPr txBox="1"/>
          <p:nvPr/>
        </p:nvSpPr>
        <p:spPr>
          <a:xfrm>
            <a:off x="887050" y="4061925"/>
            <a:ext cx="754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Là tỉ lệ giữa số điểm dữ liệu được dự đoán đúng và tổng số điểm trong tập dữ liệu kiểm thử.</a:t>
            </a:r>
            <a:endParaRPr>
              <a:solidFill>
                <a:srgbClr val="0070C0"/>
              </a:solidFill>
            </a:endParaRPr>
          </a:p>
        </p:txBody>
      </p:sp>
      <p:sp>
        <p:nvSpPr>
          <p:cNvPr id="302" name="Google Shape;302;p31"/>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5</a:t>
            </a:r>
            <a:r>
              <a:rPr b="1" lang="vi">
                <a:solidFill>
                  <a:srgbClr val="EF8600"/>
                </a:solidFill>
                <a:latin typeface="Times New Roman"/>
                <a:ea typeface="Times New Roman"/>
                <a:cs typeface="Times New Roman"/>
                <a:sym typeface="Times New Roman"/>
              </a:rPr>
              <a:t> - Metrics for </a:t>
            </a:r>
            <a:r>
              <a:rPr b="1" lang="vi">
                <a:solidFill>
                  <a:srgbClr val="EF8600"/>
                </a:solidFill>
                <a:latin typeface="Times New Roman"/>
                <a:ea typeface="Times New Roman"/>
                <a:cs typeface="Times New Roman"/>
                <a:sym typeface="Times New Roman"/>
              </a:rPr>
              <a:t>classification</a:t>
            </a:r>
            <a:endParaRPr b="1">
              <a:solidFill>
                <a:srgbClr val="EF8600"/>
              </a:solidFill>
              <a:latin typeface="Times New Roman"/>
              <a:ea typeface="Times New Roman"/>
              <a:cs typeface="Times New Roman"/>
              <a:sym typeface="Times New Roman"/>
            </a:endParaRPr>
          </a:p>
        </p:txBody>
      </p:sp>
      <p:pic>
        <p:nvPicPr>
          <p:cNvPr id="303" name="Google Shape;303;p31"/>
          <p:cNvPicPr preferRelativeResize="0"/>
          <p:nvPr/>
        </p:nvPicPr>
        <p:blipFill>
          <a:blip r:embed="rId3">
            <a:alphaModFix/>
          </a:blip>
          <a:stretch>
            <a:fillRect/>
          </a:stretch>
        </p:blipFill>
        <p:spPr>
          <a:xfrm>
            <a:off x="5989825" y="2563275"/>
            <a:ext cx="2073657" cy="523200"/>
          </a:xfrm>
          <a:prstGeom prst="rect">
            <a:avLst/>
          </a:prstGeom>
          <a:noFill/>
          <a:ln>
            <a:noFill/>
          </a:ln>
        </p:spPr>
      </p:pic>
      <p:pic>
        <p:nvPicPr>
          <p:cNvPr id="304" name="Google Shape;304;p31"/>
          <p:cNvPicPr preferRelativeResize="0"/>
          <p:nvPr/>
        </p:nvPicPr>
        <p:blipFill rotWithShape="1">
          <a:blip r:embed="rId4">
            <a:alphaModFix/>
          </a:blip>
          <a:srcRect b="40761" l="0" r="0" t="0"/>
          <a:stretch/>
        </p:blipFill>
        <p:spPr>
          <a:xfrm>
            <a:off x="638850" y="2182337"/>
            <a:ext cx="4946000" cy="128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14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2820">
                <a:solidFill>
                  <a:srgbClr val="FF9900"/>
                </a:solidFill>
                <a:latin typeface="Times New Roman"/>
                <a:ea typeface="Times New Roman"/>
                <a:cs typeface="Times New Roman"/>
                <a:sym typeface="Times New Roman"/>
              </a:rPr>
              <a:t>Nội dung</a:t>
            </a:r>
            <a:endParaRPr sz="2820">
              <a:solidFill>
                <a:srgbClr val="FF9900"/>
              </a:solidFill>
              <a:latin typeface="Times New Roman"/>
              <a:ea typeface="Times New Roman"/>
              <a:cs typeface="Times New Roman"/>
              <a:sym typeface="Times New Roman"/>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Working and Learning with Colab</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Organizing Data</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Evaluation metric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Metrics for regression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Metrics for classification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Metrics for Object Detection </a:t>
            </a:r>
            <a:endParaRPr>
              <a:solidFill>
                <a:srgbClr val="0070C0"/>
              </a:solidFill>
              <a:latin typeface="Times New Roman"/>
              <a:ea typeface="Times New Roman"/>
              <a:cs typeface="Times New Roman"/>
              <a:sym typeface="Times New Roman"/>
            </a:endParaRPr>
          </a:p>
        </p:txBody>
      </p:sp>
      <p:sp>
        <p:nvSpPr>
          <p:cNvPr id="70" name="Google Shape;70;p14"/>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71" name="Google Shape;71;p1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32"/>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11" name="Google Shape;311;p32"/>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a:t>
            </a:r>
            <a:r>
              <a:rPr lang="vi" sz="2000">
                <a:solidFill>
                  <a:srgbClr val="0070C0"/>
                </a:solidFill>
                <a:latin typeface="Times New Roman"/>
                <a:ea typeface="Times New Roman"/>
                <a:cs typeface="Times New Roman"/>
                <a:sym typeface="Times New Roman"/>
              </a:rPr>
              <a:t>- </a:t>
            </a:r>
            <a:r>
              <a:rPr lang="vi" sz="2000">
                <a:solidFill>
                  <a:srgbClr val="0070C0"/>
                </a:solidFill>
                <a:latin typeface="Times New Roman"/>
                <a:ea typeface="Times New Roman"/>
                <a:cs typeface="Times New Roman"/>
                <a:sym typeface="Times New Roman"/>
              </a:rPr>
              <a:t>Confusion matrix</a:t>
            </a:r>
            <a:endParaRPr sz="2000">
              <a:solidFill>
                <a:srgbClr val="0070C0"/>
              </a:solidFill>
              <a:latin typeface="Times New Roman"/>
              <a:ea typeface="Times New Roman"/>
              <a:cs typeface="Times New Roman"/>
              <a:sym typeface="Times New Roman"/>
            </a:endParaRPr>
          </a:p>
        </p:txBody>
      </p:sp>
      <p:sp>
        <p:nvSpPr>
          <p:cNvPr id="312" name="Google Shape;312;p32"/>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5</a:t>
            </a:r>
            <a:r>
              <a:rPr b="1" lang="vi">
                <a:solidFill>
                  <a:srgbClr val="EF8600"/>
                </a:solidFill>
                <a:latin typeface="Times New Roman"/>
                <a:ea typeface="Times New Roman"/>
                <a:cs typeface="Times New Roman"/>
                <a:sym typeface="Times New Roman"/>
              </a:rPr>
              <a:t> - Metrics for classification</a:t>
            </a:r>
            <a:endParaRPr b="1">
              <a:solidFill>
                <a:srgbClr val="EF8600"/>
              </a:solidFill>
              <a:latin typeface="Times New Roman"/>
              <a:ea typeface="Times New Roman"/>
              <a:cs typeface="Times New Roman"/>
              <a:sym typeface="Times New Roman"/>
            </a:endParaRPr>
          </a:p>
        </p:txBody>
      </p:sp>
      <p:pic>
        <p:nvPicPr>
          <p:cNvPr id="313" name="Google Shape;313;p32"/>
          <p:cNvPicPr preferRelativeResize="0"/>
          <p:nvPr/>
        </p:nvPicPr>
        <p:blipFill>
          <a:blip r:embed="rId3">
            <a:alphaModFix/>
          </a:blip>
          <a:stretch>
            <a:fillRect/>
          </a:stretch>
        </p:blipFill>
        <p:spPr>
          <a:xfrm>
            <a:off x="6018425" y="1885775"/>
            <a:ext cx="2700475" cy="1927775"/>
          </a:xfrm>
          <a:prstGeom prst="rect">
            <a:avLst/>
          </a:prstGeom>
          <a:noFill/>
          <a:ln>
            <a:noFill/>
          </a:ln>
        </p:spPr>
      </p:pic>
      <p:sp>
        <p:nvSpPr>
          <p:cNvPr id="314" name="Google Shape;314;p32"/>
          <p:cNvSpPr txBox="1"/>
          <p:nvPr/>
        </p:nvSpPr>
        <p:spPr>
          <a:xfrm>
            <a:off x="6359625" y="1440063"/>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91A000"/>
                </a:solidFill>
              </a:rPr>
              <a:t>Actual Label</a:t>
            </a:r>
            <a:endParaRPr>
              <a:solidFill>
                <a:srgbClr val="91A000"/>
              </a:solidFill>
            </a:endParaRPr>
          </a:p>
        </p:txBody>
      </p:sp>
      <p:pic>
        <p:nvPicPr>
          <p:cNvPr id="315" name="Google Shape;315;p32"/>
          <p:cNvPicPr preferRelativeResize="0"/>
          <p:nvPr/>
        </p:nvPicPr>
        <p:blipFill>
          <a:blip r:embed="rId4">
            <a:alphaModFix/>
          </a:blip>
          <a:stretch>
            <a:fillRect/>
          </a:stretch>
        </p:blipFill>
        <p:spPr>
          <a:xfrm>
            <a:off x="352725" y="1740223"/>
            <a:ext cx="5320174" cy="22188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1" name="Google Shape;321;p33"/>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22" name="Google Shape;322;p33"/>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6</a:t>
            </a:r>
            <a:r>
              <a:rPr b="1" lang="vi">
                <a:solidFill>
                  <a:srgbClr val="EF8600"/>
                </a:solidFill>
                <a:latin typeface="Times New Roman"/>
                <a:ea typeface="Times New Roman"/>
                <a:cs typeface="Times New Roman"/>
                <a:sym typeface="Times New Roman"/>
              </a:rPr>
              <a:t> - Metrics for </a:t>
            </a:r>
            <a:r>
              <a:rPr b="1" lang="vi">
                <a:solidFill>
                  <a:srgbClr val="EF8600"/>
                </a:solidFill>
                <a:latin typeface="Times New Roman"/>
                <a:ea typeface="Times New Roman"/>
                <a:cs typeface="Times New Roman"/>
                <a:sym typeface="Times New Roman"/>
              </a:rPr>
              <a:t>object detection</a:t>
            </a:r>
            <a:endParaRPr b="1">
              <a:solidFill>
                <a:srgbClr val="EF8600"/>
              </a:solidFill>
              <a:latin typeface="Times New Roman"/>
              <a:ea typeface="Times New Roman"/>
              <a:cs typeface="Times New Roman"/>
              <a:sym typeface="Times New Roman"/>
            </a:endParaRPr>
          </a:p>
        </p:txBody>
      </p:sp>
      <p:sp>
        <p:nvSpPr>
          <p:cNvPr id="323" name="Google Shape;323;p33"/>
          <p:cNvSpPr txBox="1"/>
          <p:nvPr/>
        </p:nvSpPr>
        <p:spPr>
          <a:xfrm>
            <a:off x="-61812" y="938413"/>
            <a:ext cx="9267600" cy="82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vi" sz="1500">
                <a:solidFill>
                  <a:srgbClr val="0070C0"/>
                </a:solidFill>
                <a:latin typeface="Times New Roman"/>
                <a:ea typeface="Times New Roman"/>
                <a:cs typeface="Times New Roman"/>
                <a:sym typeface="Times New Roman"/>
              </a:rPr>
              <a:t>Intersection Over Union (IOU)</a:t>
            </a:r>
            <a:r>
              <a:rPr lang="vi" sz="1500">
                <a:solidFill>
                  <a:srgbClr val="0070C0"/>
                </a:solidFill>
                <a:latin typeface="Times New Roman"/>
                <a:ea typeface="Times New Roman"/>
                <a:cs typeface="Times New Roman"/>
                <a:sym typeface="Times New Roman"/>
              </a:rPr>
              <a:t> là chỉ số đánh giá độ chính xác của model Object Detection trên một bộ dữ liệu cụ thể. Được xác định bởi tỷ lệ giữa vùng “overlap" và vùng “combine" giữa kết quả dự đoán của model và Ground Truth</a:t>
            </a:r>
            <a:endParaRPr sz="1500">
              <a:solidFill>
                <a:srgbClr val="0070C0"/>
              </a:solidFill>
              <a:latin typeface="Times New Roman"/>
              <a:ea typeface="Times New Roman"/>
              <a:cs typeface="Times New Roman"/>
              <a:sym typeface="Times New Roman"/>
            </a:endParaRPr>
          </a:p>
        </p:txBody>
      </p:sp>
      <p:pic>
        <p:nvPicPr>
          <p:cNvPr id="324" name="Google Shape;324;p33"/>
          <p:cNvPicPr preferRelativeResize="0"/>
          <p:nvPr/>
        </p:nvPicPr>
        <p:blipFill>
          <a:blip r:embed="rId3">
            <a:alphaModFix/>
          </a:blip>
          <a:stretch>
            <a:fillRect/>
          </a:stretch>
        </p:blipFill>
        <p:spPr>
          <a:xfrm>
            <a:off x="1441975" y="1971249"/>
            <a:ext cx="2257025" cy="1759425"/>
          </a:xfrm>
          <a:prstGeom prst="rect">
            <a:avLst/>
          </a:prstGeom>
          <a:noFill/>
          <a:ln>
            <a:noFill/>
          </a:ln>
        </p:spPr>
      </p:pic>
      <p:sp>
        <p:nvSpPr>
          <p:cNvPr id="325" name="Google Shape;325;p33"/>
          <p:cNvSpPr txBox="1"/>
          <p:nvPr/>
        </p:nvSpPr>
        <p:spPr>
          <a:xfrm>
            <a:off x="29650" y="3840456"/>
            <a:ext cx="9267600" cy="12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vi" sz="1500">
                <a:solidFill>
                  <a:srgbClr val="0070C0"/>
                </a:solidFill>
                <a:latin typeface="Times New Roman"/>
                <a:ea typeface="Times New Roman"/>
                <a:cs typeface="Times New Roman"/>
                <a:sym typeface="Times New Roman"/>
              </a:rPr>
              <a:t>IOU là một metric phù hợp để đánh giá model khi:</a:t>
            </a:r>
            <a:endParaRPr sz="1500">
              <a:solidFill>
                <a:srgbClr val="0070C0"/>
              </a:solidFill>
              <a:latin typeface="Times New Roman"/>
              <a:ea typeface="Times New Roman"/>
              <a:cs typeface="Times New Roman"/>
              <a:sym typeface="Times New Roman"/>
            </a:endParaRPr>
          </a:p>
          <a:p>
            <a:pPr indent="-323850" lvl="0" marL="457200" rtl="0" algn="ctr">
              <a:lnSpc>
                <a:spcPct val="115000"/>
              </a:lnSpc>
              <a:spcBef>
                <a:spcPts val="1200"/>
              </a:spcBef>
              <a:spcAft>
                <a:spcPts val="0"/>
              </a:spcAft>
              <a:buClr>
                <a:srgbClr val="0070C0"/>
              </a:buClr>
              <a:buSzPts val="1500"/>
              <a:buFont typeface="Times New Roman"/>
              <a:buChar char="-"/>
            </a:pPr>
            <a:r>
              <a:rPr lang="vi" sz="1500">
                <a:solidFill>
                  <a:srgbClr val="0070C0"/>
                </a:solidFill>
                <a:latin typeface="Times New Roman"/>
                <a:ea typeface="Times New Roman"/>
                <a:cs typeface="Times New Roman"/>
                <a:sym typeface="Times New Roman"/>
              </a:rPr>
              <a:t>Dự đoán là sai khi model không dự đoán được đối tượng bên trong vùng Ground Truth</a:t>
            </a:r>
            <a:endParaRPr sz="1500">
              <a:solidFill>
                <a:srgbClr val="0070C0"/>
              </a:solidFill>
              <a:latin typeface="Times New Roman"/>
              <a:ea typeface="Times New Roman"/>
              <a:cs typeface="Times New Roman"/>
              <a:sym typeface="Times New Roman"/>
            </a:endParaRPr>
          </a:p>
          <a:p>
            <a:pPr indent="-323850" lvl="0" marL="457200" rtl="0" algn="ctr">
              <a:lnSpc>
                <a:spcPct val="115000"/>
              </a:lnSpc>
              <a:spcBef>
                <a:spcPts val="0"/>
              </a:spcBef>
              <a:spcAft>
                <a:spcPts val="0"/>
              </a:spcAft>
              <a:buClr>
                <a:srgbClr val="0070C0"/>
              </a:buClr>
              <a:buSzPts val="1500"/>
              <a:buFont typeface="Times New Roman"/>
              <a:buChar char="-"/>
            </a:pPr>
            <a:r>
              <a:rPr lang="vi" sz="1500">
                <a:solidFill>
                  <a:srgbClr val="0070C0"/>
                </a:solidFill>
                <a:latin typeface="Times New Roman"/>
                <a:ea typeface="Times New Roman"/>
                <a:cs typeface="Times New Roman"/>
                <a:sym typeface="Times New Roman"/>
              </a:rPr>
              <a:t>Kết quả dự đoán tràn (overflow) khỏi vùng Ground Truth </a:t>
            </a:r>
            <a:endParaRPr sz="1500">
              <a:solidFill>
                <a:srgbClr val="0070C0"/>
              </a:solidFill>
              <a:latin typeface="Times New Roman"/>
              <a:ea typeface="Times New Roman"/>
              <a:cs typeface="Times New Roman"/>
              <a:sym typeface="Times New Roman"/>
            </a:endParaRPr>
          </a:p>
        </p:txBody>
      </p:sp>
      <p:pic>
        <p:nvPicPr>
          <p:cNvPr id="326" name="Google Shape;326;p33"/>
          <p:cNvPicPr preferRelativeResize="0"/>
          <p:nvPr/>
        </p:nvPicPr>
        <p:blipFill>
          <a:blip r:embed="rId4">
            <a:alphaModFix/>
          </a:blip>
          <a:stretch>
            <a:fillRect/>
          </a:stretch>
        </p:blipFill>
        <p:spPr>
          <a:xfrm>
            <a:off x="4451000" y="2168363"/>
            <a:ext cx="3308725" cy="136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Working and Learning with Colab </a:t>
            </a:r>
            <a:endParaRPr b="1">
              <a:solidFill>
                <a:srgbClr val="EF8600"/>
              </a:solidFill>
              <a:latin typeface="Times New Roman"/>
              <a:ea typeface="Times New Roman"/>
              <a:cs typeface="Times New Roman"/>
              <a:sym typeface="Times New Roman"/>
            </a:endParaRPr>
          </a:p>
        </p:txBody>
      </p:sp>
      <p:sp>
        <p:nvSpPr>
          <p:cNvPr id="77" name="Google Shape;77;p1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Kaggle &amp; Kaggle Notebooks</a:t>
            </a:r>
            <a:endParaRPr sz="2000">
              <a:solidFill>
                <a:srgbClr val="0070C0"/>
              </a:solidFill>
              <a:latin typeface="Times New Roman"/>
              <a:ea typeface="Times New Roman"/>
              <a:cs typeface="Times New Roman"/>
              <a:sym typeface="Times New Roman"/>
            </a:endParaRPr>
          </a:p>
        </p:txBody>
      </p:sp>
      <p:sp>
        <p:nvSpPr>
          <p:cNvPr id="78" name="Google Shape;78;p1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 name="Google Shape;79;p15"/>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80" name="Google Shape;80;p15"/>
          <p:cNvPicPr preferRelativeResize="0"/>
          <p:nvPr/>
        </p:nvPicPr>
        <p:blipFill>
          <a:blip r:embed="rId3">
            <a:alphaModFix/>
          </a:blip>
          <a:stretch>
            <a:fillRect/>
          </a:stretch>
        </p:blipFill>
        <p:spPr>
          <a:xfrm>
            <a:off x="3759300" y="1434673"/>
            <a:ext cx="5307411" cy="3250878"/>
          </a:xfrm>
          <a:prstGeom prst="rect">
            <a:avLst/>
          </a:prstGeom>
          <a:noFill/>
          <a:ln>
            <a:noFill/>
          </a:ln>
        </p:spPr>
      </p:pic>
      <p:sp>
        <p:nvSpPr>
          <p:cNvPr id="81" name="Google Shape;81;p15"/>
          <p:cNvSpPr txBox="1"/>
          <p:nvPr/>
        </p:nvSpPr>
        <p:spPr>
          <a:xfrm>
            <a:off x="175175" y="1542025"/>
            <a:ext cx="35841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70C0"/>
              </a:buClr>
              <a:buSzPts val="1400"/>
              <a:buChar char="-"/>
            </a:pPr>
            <a:r>
              <a:rPr lang="vi">
                <a:solidFill>
                  <a:srgbClr val="0070C0"/>
                </a:solidFill>
              </a:rPr>
              <a:t>12h sử dụng CPU/GPU</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9h sử dụng TPU</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20 gb dung lượng </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Lưu tự động vào workspace</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Không gian lưu trữ bên ngoài</a:t>
            </a:r>
            <a:endParaRPr>
              <a:solidFill>
                <a:srgbClr val="0070C0"/>
              </a:solidFill>
            </a:endParaRPr>
          </a:p>
          <a:p>
            <a:pPr indent="0" lvl="0" marL="457200" rtl="0" algn="l">
              <a:spcBef>
                <a:spcPts val="0"/>
              </a:spcBef>
              <a:spcAft>
                <a:spcPts val="0"/>
              </a:spcAft>
              <a:buNone/>
            </a:pPr>
            <a:r>
              <a:rPr lang="vi">
                <a:solidFill>
                  <a:srgbClr val="0070C0"/>
                </a:solidFill>
              </a:rPr>
              <a:t>(Không lưu tự động vào workspace)</a:t>
            </a:r>
            <a:endParaRPr>
              <a:solidFill>
                <a:srgbClr val="0070C0"/>
              </a:solidFill>
            </a:endParaRPr>
          </a:p>
          <a:p>
            <a:pPr indent="0" lvl="0" marL="0" rtl="0" algn="l">
              <a:spcBef>
                <a:spcPts val="0"/>
              </a:spcBef>
              <a:spcAft>
                <a:spcPts val="0"/>
              </a:spcAft>
              <a:buNone/>
            </a:pPr>
            <a:r>
              <a:t/>
            </a:r>
            <a:endParaRPr>
              <a:solidFill>
                <a:srgbClr val="0070C0"/>
              </a:solidFill>
            </a:endParaRPr>
          </a:p>
          <a:p>
            <a:pPr indent="0" lvl="0" marL="0" rtl="0" algn="l">
              <a:spcBef>
                <a:spcPts val="0"/>
              </a:spcBef>
              <a:spcAft>
                <a:spcPts val="0"/>
              </a:spcAft>
              <a:buNone/>
            </a:pPr>
            <a:r>
              <a:rPr lang="vi">
                <a:solidFill>
                  <a:srgbClr val="0070C0"/>
                </a:solidFill>
              </a:rPr>
              <a:t>Thông Số CPU:</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4 CPU cores</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16 gb RAM</a:t>
            </a:r>
            <a:endParaRPr>
              <a:solidFill>
                <a:srgbClr val="0070C0"/>
              </a:solidFill>
            </a:endParaRPr>
          </a:p>
          <a:p>
            <a:pPr indent="0" lvl="0" marL="0" rtl="0" algn="l">
              <a:spcBef>
                <a:spcPts val="0"/>
              </a:spcBef>
              <a:spcAft>
                <a:spcPts val="0"/>
              </a:spcAft>
              <a:buNone/>
            </a:pPr>
            <a:r>
              <a:rPr lang="vi">
                <a:solidFill>
                  <a:srgbClr val="0070C0"/>
                </a:solidFill>
              </a:rPr>
              <a:t>Thông số GPU</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2 CPU cores</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13 gb RAM</a:t>
            </a:r>
            <a:endParaRPr>
              <a:solidFill>
                <a:srgbClr val="0070C0"/>
              </a:solidFill>
            </a:endParaRPr>
          </a:p>
          <a:p>
            <a:pPr indent="0" lvl="0" marL="0" rtl="0" algn="l">
              <a:spcBef>
                <a:spcPts val="0"/>
              </a:spcBef>
              <a:spcAft>
                <a:spcPts val="0"/>
              </a:spcAft>
              <a:buNone/>
            </a:pPr>
            <a:r>
              <a:rPr lang="vi">
                <a:solidFill>
                  <a:srgbClr val="0070C0"/>
                </a:solidFill>
              </a:rPr>
              <a:t>Thông số TP </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4 CPU cores</a:t>
            </a:r>
            <a:endParaRPr>
              <a:solidFill>
                <a:srgbClr val="0070C0"/>
              </a:solidFill>
            </a:endParaRPr>
          </a:p>
          <a:p>
            <a:pPr indent="-317500" lvl="0" marL="457200" rtl="0" algn="l">
              <a:spcBef>
                <a:spcPts val="0"/>
              </a:spcBef>
              <a:spcAft>
                <a:spcPts val="0"/>
              </a:spcAft>
              <a:buClr>
                <a:srgbClr val="0070C0"/>
              </a:buClr>
              <a:buSzPts val="1400"/>
              <a:buChar char="-"/>
            </a:pPr>
            <a:r>
              <a:rPr lang="vi">
                <a:solidFill>
                  <a:srgbClr val="0070C0"/>
                </a:solidFill>
              </a:rPr>
              <a:t>16 gb RAM</a:t>
            </a:r>
            <a:endParaRPr>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a:t>
            </a:r>
            <a:r>
              <a:rPr b="1" lang="vi">
                <a:solidFill>
                  <a:srgbClr val="EF8600"/>
                </a:solidFill>
                <a:latin typeface="Times New Roman"/>
                <a:ea typeface="Times New Roman"/>
                <a:cs typeface="Times New Roman"/>
                <a:sym typeface="Times New Roman"/>
              </a:rPr>
              <a:t> - Organizing Data</a:t>
            </a:r>
            <a:endParaRPr b="1">
              <a:solidFill>
                <a:srgbClr val="EF8600"/>
              </a:solidFill>
              <a:latin typeface="Times New Roman"/>
              <a:ea typeface="Times New Roman"/>
              <a:cs typeface="Times New Roman"/>
              <a:sym typeface="Times New Roman"/>
            </a:endParaRPr>
          </a:p>
        </p:txBody>
      </p:sp>
      <p:sp>
        <p:nvSpPr>
          <p:cNvPr id="87" name="Google Shape;87;p1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Setting up a dataset</a:t>
            </a:r>
            <a:endParaRPr sz="2000">
              <a:solidFill>
                <a:srgbClr val="0070C0"/>
              </a:solidFill>
              <a:latin typeface="Times New Roman"/>
              <a:ea typeface="Times New Roman"/>
              <a:cs typeface="Times New Roman"/>
              <a:sym typeface="Times New Roman"/>
            </a:endParaRPr>
          </a:p>
        </p:txBody>
      </p:sp>
      <p:sp>
        <p:nvSpPr>
          <p:cNvPr id="88" name="Google Shape;88;p1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6"/>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90" name="Google Shape;90;p16"/>
          <p:cNvPicPr preferRelativeResize="0"/>
          <p:nvPr/>
        </p:nvPicPr>
        <p:blipFill>
          <a:blip r:embed="rId3">
            <a:alphaModFix/>
          </a:blip>
          <a:stretch>
            <a:fillRect/>
          </a:stretch>
        </p:blipFill>
        <p:spPr>
          <a:xfrm>
            <a:off x="4120099" y="1601650"/>
            <a:ext cx="4844876" cy="1402950"/>
          </a:xfrm>
          <a:prstGeom prst="rect">
            <a:avLst/>
          </a:prstGeom>
          <a:noFill/>
          <a:ln>
            <a:noFill/>
          </a:ln>
        </p:spPr>
      </p:pic>
      <p:pic>
        <p:nvPicPr>
          <p:cNvPr id="91" name="Google Shape;91;p16"/>
          <p:cNvPicPr preferRelativeResize="0"/>
          <p:nvPr/>
        </p:nvPicPr>
        <p:blipFill>
          <a:blip r:embed="rId4">
            <a:alphaModFix/>
          </a:blip>
          <a:stretch>
            <a:fillRect/>
          </a:stretch>
        </p:blipFill>
        <p:spPr>
          <a:xfrm>
            <a:off x="4085088" y="3522575"/>
            <a:ext cx="4914894" cy="1402950"/>
          </a:xfrm>
          <a:prstGeom prst="rect">
            <a:avLst/>
          </a:prstGeom>
          <a:noFill/>
          <a:ln>
            <a:noFill/>
          </a:ln>
        </p:spPr>
      </p:pic>
      <p:pic>
        <p:nvPicPr>
          <p:cNvPr id="92" name="Google Shape;92;p16"/>
          <p:cNvPicPr preferRelativeResize="0"/>
          <p:nvPr/>
        </p:nvPicPr>
        <p:blipFill>
          <a:blip r:embed="rId5">
            <a:alphaModFix/>
          </a:blip>
          <a:stretch>
            <a:fillRect/>
          </a:stretch>
        </p:blipFill>
        <p:spPr>
          <a:xfrm>
            <a:off x="182975" y="1383675"/>
            <a:ext cx="3597750" cy="1838900"/>
          </a:xfrm>
          <a:prstGeom prst="rect">
            <a:avLst/>
          </a:prstGeom>
          <a:noFill/>
          <a:ln>
            <a:noFill/>
          </a:ln>
        </p:spPr>
      </p:pic>
      <p:pic>
        <p:nvPicPr>
          <p:cNvPr id="93" name="Google Shape;93;p16"/>
          <p:cNvPicPr preferRelativeResize="0"/>
          <p:nvPr/>
        </p:nvPicPr>
        <p:blipFill>
          <a:blip r:embed="rId6">
            <a:alphaModFix/>
          </a:blip>
          <a:stretch>
            <a:fillRect/>
          </a:stretch>
        </p:blipFill>
        <p:spPr>
          <a:xfrm>
            <a:off x="131000" y="3304600"/>
            <a:ext cx="3701725" cy="1838900"/>
          </a:xfrm>
          <a:prstGeom prst="rect">
            <a:avLst/>
          </a:prstGeom>
          <a:noFill/>
          <a:ln>
            <a:noFill/>
          </a:ln>
        </p:spPr>
      </p:pic>
      <p:cxnSp>
        <p:nvCxnSpPr>
          <p:cNvPr id="94" name="Google Shape;94;p16"/>
          <p:cNvCxnSpPr/>
          <p:nvPr/>
        </p:nvCxnSpPr>
        <p:spPr>
          <a:xfrm>
            <a:off x="3933500" y="1287400"/>
            <a:ext cx="0" cy="3982500"/>
          </a:xfrm>
          <a:prstGeom prst="straightConnector1">
            <a:avLst/>
          </a:prstGeom>
          <a:noFill/>
          <a:ln cap="flat" cmpd="sng" w="9525">
            <a:solidFill>
              <a:srgbClr val="0070C0"/>
            </a:solidFill>
            <a:prstDash val="solid"/>
            <a:round/>
            <a:headEnd len="med" w="med" type="none"/>
            <a:tailEnd len="med" w="med" type="none"/>
          </a:ln>
        </p:spPr>
      </p:cxnSp>
      <p:cxnSp>
        <p:nvCxnSpPr>
          <p:cNvPr id="95" name="Google Shape;95;p16"/>
          <p:cNvCxnSpPr/>
          <p:nvPr/>
        </p:nvCxnSpPr>
        <p:spPr>
          <a:xfrm>
            <a:off x="2025" y="3273500"/>
            <a:ext cx="9126000" cy="0"/>
          </a:xfrm>
          <a:prstGeom prst="straightConnector1">
            <a:avLst/>
          </a:prstGeom>
          <a:noFill/>
          <a:ln cap="flat" cmpd="sng" w="9525">
            <a:solidFill>
              <a:srgbClr val="0070C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a:t>
            </a:r>
            <a:r>
              <a:rPr lang="vi" sz="2000">
                <a:solidFill>
                  <a:srgbClr val="0070C0"/>
                </a:solidFill>
                <a:latin typeface="Times New Roman"/>
                <a:ea typeface="Times New Roman"/>
                <a:cs typeface="Times New Roman"/>
                <a:sym typeface="Times New Roman"/>
              </a:rPr>
              <a:t>- Working with Data </a:t>
            </a:r>
            <a:endParaRPr sz="2000">
              <a:solidFill>
                <a:srgbClr val="0070C0"/>
              </a:solidFill>
              <a:latin typeface="Times New Roman"/>
              <a:ea typeface="Times New Roman"/>
              <a:cs typeface="Times New Roman"/>
              <a:sym typeface="Times New Roman"/>
            </a:endParaRPr>
          </a:p>
        </p:txBody>
      </p:sp>
      <p:sp>
        <p:nvSpPr>
          <p:cNvPr id="101" name="Google Shape;101;p1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17"/>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03" name="Google Shape;103;p17"/>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Organizing Data</a:t>
            </a:r>
            <a:endParaRPr b="1">
              <a:solidFill>
                <a:srgbClr val="EF8600"/>
              </a:solidFill>
              <a:latin typeface="Times New Roman"/>
              <a:ea typeface="Times New Roman"/>
              <a:cs typeface="Times New Roman"/>
              <a:sym typeface="Times New Roman"/>
            </a:endParaRPr>
          </a:p>
        </p:txBody>
      </p:sp>
      <p:pic>
        <p:nvPicPr>
          <p:cNvPr id="104" name="Google Shape;104;p17"/>
          <p:cNvPicPr preferRelativeResize="0"/>
          <p:nvPr/>
        </p:nvPicPr>
        <p:blipFill>
          <a:blip r:embed="rId3">
            <a:alphaModFix/>
          </a:blip>
          <a:stretch>
            <a:fillRect/>
          </a:stretch>
        </p:blipFill>
        <p:spPr>
          <a:xfrm>
            <a:off x="692200" y="1444850"/>
            <a:ext cx="3710724" cy="3600875"/>
          </a:xfrm>
          <a:prstGeom prst="rect">
            <a:avLst/>
          </a:prstGeom>
          <a:noFill/>
          <a:ln>
            <a:noFill/>
          </a:ln>
        </p:spPr>
      </p:pic>
      <p:pic>
        <p:nvPicPr>
          <p:cNvPr id="105" name="Google Shape;105;p17"/>
          <p:cNvPicPr preferRelativeResize="0"/>
          <p:nvPr/>
        </p:nvPicPr>
        <p:blipFill>
          <a:blip r:embed="rId4">
            <a:alphaModFix/>
          </a:blip>
          <a:stretch>
            <a:fillRect/>
          </a:stretch>
        </p:blipFill>
        <p:spPr>
          <a:xfrm>
            <a:off x="4917925" y="1444850"/>
            <a:ext cx="3404458" cy="360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 Working with Data </a:t>
            </a:r>
            <a:endParaRPr sz="2000">
              <a:solidFill>
                <a:srgbClr val="0070C0"/>
              </a:solidFill>
              <a:latin typeface="Times New Roman"/>
              <a:ea typeface="Times New Roman"/>
              <a:cs typeface="Times New Roman"/>
              <a:sym typeface="Times New Roman"/>
            </a:endParaRPr>
          </a:p>
        </p:txBody>
      </p:sp>
      <p:sp>
        <p:nvSpPr>
          <p:cNvPr id="111" name="Google Shape;111;p1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 name="Google Shape;112;p18"/>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13" name="Google Shape;113;p18"/>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Organizing Data</a:t>
            </a:r>
            <a:endParaRPr b="1">
              <a:solidFill>
                <a:srgbClr val="EF8600"/>
              </a:solidFill>
              <a:latin typeface="Times New Roman"/>
              <a:ea typeface="Times New Roman"/>
              <a:cs typeface="Times New Roman"/>
              <a:sym typeface="Times New Roman"/>
            </a:endParaRPr>
          </a:p>
        </p:txBody>
      </p:sp>
      <p:pic>
        <p:nvPicPr>
          <p:cNvPr id="114" name="Google Shape;114;p18"/>
          <p:cNvPicPr preferRelativeResize="0"/>
          <p:nvPr/>
        </p:nvPicPr>
        <p:blipFill>
          <a:blip r:embed="rId3">
            <a:alphaModFix/>
          </a:blip>
          <a:stretch>
            <a:fillRect/>
          </a:stretch>
        </p:blipFill>
        <p:spPr>
          <a:xfrm>
            <a:off x="252550" y="1600050"/>
            <a:ext cx="3931702" cy="3313675"/>
          </a:xfrm>
          <a:prstGeom prst="rect">
            <a:avLst/>
          </a:prstGeom>
          <a:noFill/>
          <a:ln>
            <a:noFill/>
          </a:ln>
        </p:spPr>
      </p:pic>
      <p:pic>
        <p:nvPicPr>
          <p:cNvPr id="115" name="Google Shape;115;p18"/>
          <p:cNvPicPr preferRelativeResize="0"/>
          <p:nvPr/>
        </p:nvPicPr>
        <p:blipFill>
          <a:blip r:embed="rId4">
            <a:alphaModFix/>
          </a:blip>
          <a:stretch>
            <a:fillRect/>
          </a:stretch>
        </p:blipFill>
        <p:spPr>
          <a:xfrm>
            <a:off x="5073477" y="1600050"/>
            <a:ext cx="3368204" cy="331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 Working with Data </a:t>
            </a:r>
            <a:endParaRPr sz="2000">
              <a:solidFill>
                <a:srgbClr val="0070C0"/>
              </a:solidFill>
              <a:latin typeface="Times New Roman"/>
              <a:ea typeface="Times New Roman"/>
              <a:cs typeface="Times New Roman"/>
              <a:sym typeface="Times New Roman"/>
            </a:endParaRPr>
          </a:p>
        </p:txBody>
      </p:sp>
      <p:sp>
        <p:nvSpPr>
          <p:cNvPr id="121" name="Google Shape;121;p1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9"/>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23" name="Google Shape;123;p19"/>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Organizing Data</a:t>
            </a:r>
            <a:endParaRPr b="1">
              <a:solidFill>
                <a:srgbClr val="EF8600"/>
              </a:solidFill>
              <a:latin typeface="Times New Roman"/>
              <a:ea typeface="Times New Roman"/>
              <a:cs typeface="Times New Roman"/>
              <a:sym typeface="Times New Roman"/>
            </a:endParaRPr>
          </a:p>
        </p:txBody>
      </p:sp>
      <p:pic>
        <p:nvPicPr>
          <p:cNvPr id="124" name="Google Shape;124;p19"/>
          <p:cNvPicPr preferRelativeResize="0"/>
          <p:nvPr/>
        </p:nvPicPr>
        <p:blipFill>
          <a:blip r:embed="rId3">
            <a:alphaModFix/>
          </a:blip>
          <a:stretch>
            <a:fillRect/>
          </a:stretch>
        </p:blipFill>
        <p:spPr>
          <a:xfrm>
            <a:off x="356100" y="1571913"/>
            <a:ext cx="3913500" cy="3369950"/>
          </a:xfrm>
          <a:prstGeom prst="rect">
            <a:avLst/>
          </a:prstGeom>
          <a:noFill/>
          <a:ln>
            <a:noFill/>
          </a:ln>
        </p:spPr>
      </p:pic>
      <p:grpSp>
        <p:nvGrpSpPr>
          <p:cNvPr id="125" name="Google Shape;125;p19"/>
          <p:cNvGrpSpPr/>
          <p:nvPr/>
        </p:nvGrpSpPr>
        <p:grpSpPr>
          <a:xfrm>
            <a:off x="4365300" y="2397575"/>
            <a:ext cx="4395000" cy="1282075"/>
            <a:chOff x="4375500" y="2621650"/>
            <a:chExt cx="4395000" cy="1282075"/>
          </a:xfrm>
        </p:grpSpPr>
        <p:pic>
          <p:nvPicPr>
            <p:cNvPr id="126" name="Google Shape;126;p19"/>
            <p:cNvPicPr preferRelativeResize="0"/>
            <p:nvPr/>
          </p:nvPicPr>
          <p:blipFill>
            <a:blip r:embed="rId4">
              <a:alphaModFix/>
            </a:blip>
            <a:stretch>
              <a:fillRect/>
            </a:stretch>
          </p:blipFill>
          <p:spPr>
            <a:xfrm>
              <a:off x="4375500" y="2804975"/>
              <a:ext cx="4395000" cy="1098750"/>
            </a:xfrm>
            <a:prstGeom prst="rect">
              <a:avLst/>
            </a:prstGeom>
            <a:noFill/>
            <a:ln>
              <a:noFill/>
            </a:ln>
          </p:spPr>
        </p:pic>
        <p:sp>
          <p:nvSpPr>
            <p:cNvPr id="127" name="Google Shape;127;p19"/>
            <p:cNvSpPr txBox="1"/>
            <p:nvPr/>
          </p:nvSpPr>
          <p:spPr>
            <a:xfrm>
              <a:off x="5400175" y="2621650"/>
              <a:ext cx="87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Train</a:t>
              </a:r>
              <a:endParaRPr>
                <a:solidFill>
                  <a:srgbClr val="0070C0"/>
                </a:solidFill>
              </a:endParaRPr>
            </a:p>
          </p:txBody>
        </p:sp>
        <p:sp>
          <p:nvSpPr>
            <p:cNvPr id="128" name="Google Shape;128;p19"/>
            <p:cNvSpPr txBox="1"/>
            <p:nvPr/>
          </p:nvSpPr>
          <p:spPr>
            <a:xfrm>
              <a:off x="6917400" y="2621650"/>
              <a:ext cx="87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Val</a:t>
              </a:r>
              <a:endParaRPr>
                <a:solidFill>
                  <a:srgbClr val="0070C0"/>
                </a:solidFill>
              </a:endParaRPr>
            </a:p>
          </p:txBody>
        </p:sp>
        <p:sp>
          <p:nvSpPr>
            <p:cNvPr id="129" name="Google Shape;129;p19"/>
            <p:cNvSpPr txBox="1"/>
            <p:nvPr/>
          </p:nvSpPr>
          <p:spPr>
            <a:xfrm>
              <a:off x="7711475" y="2621650"/>
              <a:ext cx="87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Test</a:t>
              </a:r>
              <a:endParaRPr>
                <a:solidFill>
                  <a:srgbClr val="0070C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a:t>
            </a:r>
            <a:r>
              <a:rPr b="1" lang="vi">
                <a:solidFill>
                  <a:srgbClr val="EF8600"/>
                </a:solidFill>
                <a:latin typeface="Times New Roman"/>
                <a:ea typeface="Times New Roman"/>
                <a:cs typeface="Times New Roman"/>
                <a:sym typeface="Times New Roman"/>
              </a:rPr>
              <a:t> - Evaluation metric </a:t>
            </a:r>
            <a:endParaRPr b="1">
              <a:solidFill>
                <a:srgbClr val="EF8600"/>
              </a:solidFill>
              <a:latin typeface="Times New Roman"/>
              <a:ea typeface="Times New Roman"/>
              <a:cs typeface="Times New Roman"/>
              <a:sym typeface="Times New Roman"/>
            </a:endParaRPr>
          </a:p>
        </p:txBody>
      </p:sp>
      <p:sp>
        <p:nvSpPr>
          <p:cNvPr id="135" name="Google Shape;135;p2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20"/>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37" name="Google Shape;137;p20"/>
          <p:cNvSpPr txBox="1"/>
          <p:nvPr/>
        </p:nvSpPr>
        <p:spPr>
          <a:xfrm>
            <a:off x="1407625" y="4390975"/>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Sự liên kết giữa submission file và evaluation metric rất quan trọng, bởi vì chúng ta cần xem xét sự hiệu quả của model sau khi training thông qua 2 thông tin này</a:t>
            </a:r>
            <a:endParaRPr>
              <a:solidFill>
                <a:srgbClr val="0070C0"/>
              </a:solidFill>
            </a:endParaRPr>
          </a:p>
        </p:txBody>
      </p:sp>
      <p:pic>
        <p:nvPicPr>
          <p:cNvPr id="138" name="Google Shape;138;p20"/>
          <p:cNvPicPr preferRelativeResize="0"/>
          <p:nvPr/>
        </p:nvPicPr>
        <p:blipFill>
          <a:blip r:embed="rId3">
            <a:alphaModFix/>
          </a:blip>
          <a:stretch>
            <a:fillRect/>
          </a:stretch>
        </p:blipFill>
        <p:spPr>
          <a:xfrm>
            <a:off x="5100599" y="1275275"/>
            <a:ext cx="3403900" cy="2215724"/>
          </a:xfrm>
          <a:prstGeom prst="rect">
            <a:avLst/>
          </a:prstGeom>
          <a:noFill/>
          <a:ln>
            <a:noFill/>
          </a:ln>
        </p:spPr>
      </p:pic>
      <p:pic>
        <p:nvPicPr>
          <p:cNvPr id="139" name="Google Shape;139;p20"/>
          <p:cNvPicPr preferRelativeResize="0"/>
          <p:nvPr/>
        </p:nvPicPr>
        <p:blipFill>
          <a:blip r:embed="rId4">
            <a:alphaModFix/>
          </a:blip>
          <a:stretch>
            <a:fillRect/>
          </a:stretch>
        </p:blipFill>
        <p:spPr>
          <a:xfrm>
            <a:off x="1642163" y="1811440"/>
            <a:ext cx="1215317" cy="1582913"/>
          </a:xfrm>
          <a:prstGeom prst="rect">
            <a:avLst/>
          </a:prstGeom>
          <a:noFill/>
          <a:ln>
            <a:noFill/>
          </a:ln>
        </p:spPr>
      </p:pic>
      <p:sp>
        <p:nvSpPr>
          <p:cNvPr id="140" name="Google Shape;140;p20"/>
          <p:cNvSpPr txBox="1"/>
          <p:nvPr/>
        </p:nvSpPr>
        <p:spPr>
          <a:xfrm>
            <a:off x="1137425" y="3521788"/>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91A000"/>
                </a:solidFill>
              </a:rPr>
              <a:t>Submission file </a:t>
            </a:r>
            <a:endParaRPr>
              <a:solidFill>
                <a:srgbClr val="91A000"/>
              </a:solidFill>
            </a:endParaRPr>
          </a:p>
        </p:txBody>
      </p:sp>
      <p:sp>
        <p:nvSpPr>
          <p:cNvPr id="141" name="Google Shape;141;p20"/>
          <p:cNvSpPr/>
          <p:nvPr/>
        </p:nvSpPr>
        <p:spPr>
          <a:xfrm>
            <a:off x="3393438" y="2312525"/>
            <a:ext cx="1273500" cy="49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highlight>
                <a:srgbClr val="0070C0"/>
              </a:highlight>
            </a:endParaRPr>
          </a:p>
        </p:txBody>
      </p:sp>
      <p:sp>
        <p:nvSpPr>
          <p:cNvPr id="142" name="Google Shape;142;p20"/>
          <p:cNvSpPr txBox="1"/>
          <p:nvPr/>
        </p:nvSpPr>
        <p:spPr>
          <a:xfrm>
            <a:off x="5690150" y="3521800"/>
            <a:ext cx="222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91A000"/>
                </a:solidFill>
              </a:rPr>
              <a:t>Leaderboard thể hiện kết quả của evaluation metric</a:t>
            </a:r>
            <a:endParaRPr>
              <a:solidFill>
                <a:srgbClr val="91A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2177775" y="158800"/>
            <a:ext cx="681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Evaluation metric </a:t>
            </a:r>
            <a:endParaRPr b="1">
              <a:solidFill>
                <a:srgbClr val="EF8600"/>
              </a:solidFill>
              <a:latin typeface="Times New Roman"/>
              <a:ea typeface="Times New Roman"/>
              <a:cs typeface="Times New Roman"/>
              <a:sym typeface="Times New Roman"/>
            </a:endParaRPr>
          </a:p>
        </p:txBody>
      </p:sp>
      <p:sp>
        <p:nvSpPr>
          <p:cNvPr id="148" name="Google Shape;148;p2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21"/>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50" name="Google Shape;150;p21"/>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Loss Function</a:t>
            </a:r>
            <a:endParaRPr sz="2000">
              <a:solidFill>
                <a:srgbClr val="0070C0"/>
              </a:solidFill>
              <a:latin typeface="Times New Roman"/>
              <a:ea typeface="Times New Roman"/>
              <a:cs typeface="Times New Roman"/>
              <a:sym typeface="Times New Roman"/>
            </a:endParaRPr>
          </a:p>
        </p:txBody>
      </p:sp>
      <p:sp>
        <p:nvSpPr>
          <p:cNvPr id="151" name="Google Shape;151;p21"/>
          <p:cNvSpPr txBox="1"/>
          <p:nvPr/>
        </p:nvSpPr>
        <p:spPr>
          <a:xfrm>
            <a:off x="1407625" y="4390975"/>
            <a:ext cx="712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rgbClr val="0070C0"/>
                </a:solidFill>
              </a:rPr>
              <a:t>Loss Function được định nghĩa trên 1 điểm dữ liệu bằng việc xét kết quả dự đoán của model và ground truth của điểm dữ liệu đó để tính độ lỗi. </a:t>
            </a:r>
            <a:endParaRPr>
              <a:solidFill>
                <a:srgbClr val="0070C0"/>
              </a:solidFill>
            </a:endParaRPr>
          </a:p>
        </p:txBody>
      </p:sp>
      <p:pic>
        <p:nvPicPr>
          <p:cNvPr id="152" name="Google Shape;152;p21"/>
          <p:cNvPicPr preferRelativeResize="0"/>
          <p:nvPr/>
        </p:nvPicPr>
        <p:blipFill>
          <a:blip r:embed="rId3">
            <a:alphaModFix/>
          </a:blip>
          <a:stretch>
            <a:fillRect/>
          </a:stretch>
        </p:blipFill>
        <p:spPr>
          <a:xfrm>
            <a:off x="4032875" y="1312050"/>
            <a:ext cx="4789425" cy="3078925"/>
          </a:xfrm>
          <a:prstGeom prst="rect">
            <a:avLst/>
          </a:prstGeom>
          <a:noFill/>
          <a:ln>
            <a:noFill/>
          </a:ln>
        </p:spPr>
      </p:pic>
      <p:pic>
        <p:nvPicPr>
          <p:cNvPr id="153" name="Google Shape;153;p21"/>
          <p:cNvPicPr preferRelativeResize="0"/>
          <p:nvPr/>
        </p:nvPicPr>
        <p:blipFill>
          <a:blip r:embed="rId4">
            <a:alphaModFix/>
          </a:blip>
          <a:stretch>
            <a:fillRect/>
          </a:stretch>
        </p:blipFill>
        <p:spPr>
          <a:xfrm>
            <a:off x="570000" y="2182423"/>
            <a:ext cx="3667125"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